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75" r:id="rId6"/>
    <p:sldId id="276" r:id="rId7"/>
    <p:sldId id="260" r:id="rId8"/>
    <p:sldId id="278" r:id="rId9"/>
    <p:sldId id="279" r:id="rId10"/>
    <p:sldId id="277" r:id="rId11"/>
    <p:sldId id="280" r:id="rId12"/>
    <p:sldId id="262" r:id="rId13"/>
    <p:sldId id="263" r:id="rId14"/>
    <p:sldId id="264" r:id="rId15"/>
    <p:sldId id="281" r:id="rId16"/>
    <p:sldId id="283" r:id="rId17"/>
    <p:sldId id="284" r:id="rId18"/>
    <p:sldId id="285" r:id="rId19"/>
    <p:sldId id="265" r:id="rId20"/>
    <p:sldId id="266" r:id="rId21"/>
    <p:sldId id="267" r:id="rId22"/>
    <p:sldId id="268" r:id="rId23"/>
    <p:sldId id="286" r:id="rId24"/>
    <p:sldId id="270" r:id="rId25"/>
    <p:sldId id="271" r:id="rId26"/>
    <p:sldId id="272" r:id="rId27"/>
    <p:sldId id="273" r:id="rId28"/>
    <p:sldId id="274" r:id="rId29"/>
  </p:sldIdLst>
  <p:sldSz cx="9144000" cy="6858000" type="screen4x3"/>
  <p:notesSz cx="7010400" cy="92964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13" autoAdjust="0"/>
  </p:normalViewPr>
  <p:slideViewPr>
    <p:cSldViewPr snapToGrid="0" snapToObjects="1">
      <p:cViewPr>
        <p:scale>
          <a:sx n="76" d="100"/>
          <a:sy n="76" d="100"/>
        </p:scale>
        <p:origin x="-48" y="9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0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4/13/2011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4/13/2011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dford.edu/dbraffit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 Braffitt</a:t>
            </a:r>
          </a:p>
          <a:p>
            <a:r>
              <a:rPr lang="en-US" dirty="0" smtClean="0">
                <a:hlinkClick r:id="rId2"/>
              </a:rPr>
              <a:t>http://www.radford.edu/dbraffitt/</a:t>
            </a:r>
            <a:endParaRPr lang="en-US" dirty="0" smtClean="0"/>
          </a:p>
          <a:p>
            <a:r>
              <a:rPr lang="en-US" dirty="0" smtClean="0"/>
              <a:t>Updated: 10-Jun-2011</a:t>
            </a:r>
          </a:p>
        </p:txBody>
      </p:sp>
    </p:spTree>
    <p:extLst>
      <p:ext uri="{BB962C8B-B14F-4D97-AF65-F5344CB8AC3E}">
        <p14:creationId xmlns:p14="http://schemas.microsoft.com/office/powerpoint/2010/main" val="194401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r>
              <a:rPr lang="en-US" baseline="0" dirty="0" smtClean="0"/>
              <a:t> – </a:t>
            </a:r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5100" dirty="0" smtClean="0"/>
              <a:t>Simultaneously tests should be:</a:t>
            </a:r>
          </a:p>
          <a:p>
            <a:pPr lvl="1"/>
            <a:r>
              <a:rPr lang="en-US" sz="3800" b="1" dirty="0" smtClean="0"/>
              <a:t>Easy to write</a:t>
            </a:r>
            <a:r>
              <a:rPr lang="en-US" sz="3800" dirty="0" smtClean="0"/>
              <a:t>. Test code should contain no extraneous</a:t>
            </a:r>
            <a:r>
              <a:rPr lang="en-US" sz="3800" baseline="0" dirty="0" smtClean="0"/>
              <a:t> </a:t>
            </a:r>
            <a:r>
              <a:rPr lang="en-US" sz="3800" dirty="0" smtClean="0"/>
              <a:t>overhead.</a:t>
            </a:r>
          </a:p>
          <a:p>
            <a:pPr lvl="1"/>
            <a:r>
              <a:rPr lang="en-US" sz="3800" b="1" dirty="0" smtClean="0"/>
              <a:t>Easy to learn to write</a:t>
            </a:r>
            <a:r>
              <a:rPr lang="en-US" sz="3800" dirty="0" smtClean="0"/>
              <a:t>. Because our target audience for</a:t>
            </a:r>
            <a:r>
              <a:rPr lang="en-US" sz="3800" baseline="0" dirty="0" smtClean="0"/>
              <a:t> </a:t>
            </a:r>
            <a:r>
              <a:rPr lang="en-US" sz="3800" dirty="0" smtClean="0"/>
              <a:t>JUnit is programmers who are not usually professional</a:t>
            </a:r>
            <a:r>
              <a:rPr lang="en-US" sz="3800" baseline="0" dirty="0" smtClean="0"/>
              <a:t> </a:t>
            </a:r>
            <a:r>
              <a:rPr lang="en-US" sz="3800" dirty="0" smtClean="0"/>
              <a:t>testers, we would like to minimize the barriers to test</a:t>
            </a:r>
            <a:r>
              <a:rPr lang="en-US" sz="3800" baseline="0" dirty="0" smtClean="0"/>
              <a:t> </a:t>
            </a:r>
            <a:r>
              <a:rPr lang="en-US" sz="3800" dirty="0" smtClean="0"/>
              <a:t>writing.</a:t>
            </a:r>
          </a:p>
          <a:p>
            <a:pPr lvl="1"/>
            <a:r>
              <a:rPr lang="en-US" sz="3800" b="1" dirty="0" smtClean="0"/>
              <a:t>Quick to execute</a:t>
            </a:r>
            <a:r>
              <a:rPr lang="en-US" sz="3800" dirty="0" smtClean="0"/>
              <a:t>. Tests should run fast so we can run</a:t>
            </a:r>
            <a:r>
              <a:rPr lang="en-US" sz="3800" baseline="0" dirty="0" smtClean="0"/>
              <a:t> </a:t>
            </a:r>
            <a:r>
              <a:rPr lang="en-US" sz="3800" dirty="0" smtClean="0"/>
              <a:t>them hundreds or thousands of times a day.</a:t>
            </a:r>
          </a:p>
          <a:p>
            <a:pPr lvl="1"/>
            <a:r>
              <a:rPr lang="en-US" sz="3800" b="1" dirty="0" smtClean="0"/>
              <a:t>Easy to execute</a:t>
            </a:r>
            <a:r>
              <a:rPr lang="en-US" sz="3800" dirty="0" smtClean="0"/>
              <a:t>. The tests should run at the touch of a</a:t>
            </a:r>
            <a:r>
              <a:rPr lang="en-US" sz="3800" baseline="0" dirty="0" smtClean="0"/>
              <a:t> </a:t>
            </a:r>
            <a:r>
              <a:rPr lang="en-US" sz="3800" dirty="0" smtClean="0"/>
              <a:t>button and present their results in a clear and</a:t>
            </a:r>
            <a:r>
              <a:rPr lang="en-US" sz="3800" baseline="0" dirty="0" smtClean="0"/>
              <a:t> </a:t>
            </a:r>
            <a:r>
              <a:rPr lang="en-US" sz="3800" dirty="0" smtClean="0"/>
              <a:t>unambiguous format.</a:t>
            </a:r>
          </a:p>
          <a:p>
            <a:pPr lvl="1"/>
            <a:r>
              <a:rPr lang="en-US" sz="3800" b="1" dirty="0" smtClean="0"/>
              <a:t>Isolated</a:t>
            </a:r>
            <a:r>
              <a:rPr lang="en-US" sz="3800" dirty="0" smtClean="0"/>
              <a:t>. Tests should not affect each other. If the order</a:t>
            </a:r>
            <a:r>
              <a:rPr lang="en-US" sz="3800" baseline="0" dirty="0" smtClean="0"/>
              <a:t> </a:t>
            </a:r>
            <a:r>
              <a:rPr lang="en-US" sz="3800" dirty="0" smtClean="0"/>
              <a:t>in which the tests are run changes, the results shouldn’t</a:t>
            </a:r>
            <a:r>
              <a:rPr lang="en-US" sz="3800" baseline="0" dirty="0" smtClean="0"/>
              <a:t> </a:t>
            </a:r>
            <a:r>
              <a:rPr lang="en-US" sz="3800" dirty="0" smtClean="0"/>
              <a:t>change.</a:t>
            </a:r>
          </a:p>
          <a:p>
            <a:pPr lvl="1"/>
            <a:r>
              <a:rPr lang="en-US" sz="3800" b="1" dirty="0" smtClean="0"/>
              <a:t>Composable</a:t>
            </a:r>
            <a:r>
              <a:rPr lang="en-US" sz="3800" dirty="0" smtClean="0"/>
              <a:t>. We should be able to run any number or</a:t>
            </a:r>
            <a:r>
              <a:rPr lang="en-US" sz="3800" baseline="0" dirty="0" smtClean="0"/>
              <a:t> </a:t>
            </a:r>
            <a:r>
              <a:rPr lang="en-US" sz="3800" dirty="0" smtClean="0"/>
              <a:t>combination of tests together. This is a corollary of isolation.</a:t>
            </a:r>
          </a:p>
        </p:txBody>
      </p:sp>
    </p:spTree>
    <p:extLst>
      <p:ext uri="{BB962C8B-B14F-4D97-AF65-F5344CB8AC3E}">
        <p14:creationId xmlns:p14="http://schemas.microsoft.com/office/powerpoint/2010/main" val="4972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–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There are two main clashes between these constraints:</a:t>
            </a:r>
          </a:p>
          <a:p>
            <a:pPr lvl="1"/>
            <a:r>
              <a:rPr lang="en-US" sz="2400" b="1" dirty="0" smtClean="0"/>
              <a:t>Easy to write versus easy to learn to write</a:t>
            </a:r>
            <a:r>
              <a:rPr lang="en-US" sz="2400" dirty="0" smtClean="0"/>
              <a:t>. Tests do not</a:t>
            </a:r>
            <a:r>
              <a:rPr lang="en-US" sz="2400" baseline="0" dirty="0" smtClean="0"/>
              <a:t> </a:t>
            </a:r>
            <a:r>
              <a:rPr lang="en-US" sz="2400" dirty="0" smtClean="0"/>
              <a:t>generally require all the flexibility of a programming language, especially not an object language.</a:t>
            </a:r>
          </a:p>
          <a:p>
            <a:pPr lvl="1"/>
            <a:r>
              <a:rPr lang="en-US" sz="2400" b="1" dirty="0" smtClean="0"/>
              <a:t>Isolated versus quick to execute</a:t>
            </a:r>
            <a:r>
              <a:rPr lang="en-US" sz="2400" dirty="0" smtClean="0"/>
              <a:t>. If you want the results</a:t>
            </a:r>
            <a:r>
              <a:rPr lang="en-US" sz="2400" baseline="0" dirty="0" smtClean="0"/>
              <a:t> o</a:t>
            </a:r>
            <a:r>
              <a:rPr lang="en-US" sz="2400" dirty="0" smtClean="0"/>
              <a:t>f one test to have no effect on the results of another test,</a:t>
            </a:r>
            <a:r>
              <a:rPr lang="en-US" sz="2400" baseline="0" dirty="0" smtClean="0"/>
              <a:t> </a:t>
            </a:r>
            <a:r>
              <a:rPr lang="en-US" sz="2400" dirty="0" smtClean="0"/>
              <a:t>each test should create the full state of the world before it</a:t>
            </a:r>
            <a:r>
              <a:rPr lang="en-US" sz="2400" baseline="0" dirty="0" smtClean="0"/>
              <a:t> </a:t>
            </a:r>
            <a:r>
              <a:rPr lang="en-US" sz="2400" dirty="0" smtClean="0"/>
              <a:t>begins to execute and return the world to its original</a:t>
            </a:r>
            <a:r>
              <a:rPr lang="en-US" sz="2400" baseline="0" dirty="0" smtClean="0"/>
              <a:t> </a:t>
            </a:r>
            <a:r>
              <a:rPr lang="en-US" sz="2400" dirty="0" smtClean="0"/>
              <a:t>state when it finishes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70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JUnit - </a:t>
            </a:r>
            <a:r>
              <a:rPr lang="en-US" dirty="0" smtClean="0"/>
              <a:t>Fixtures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setUp()</a:t>
            </a:r>
          </a:p>
          <a:p>
            <a:r>
              <a:rPr lang="en-US" dirty="0" smtClean="0"/>
              <a:t>tearDown()</a:t>
            </a:r>
          </a:p>
          <a:p>
            <a:r>
              <a:rPr lang="en-US" dirty="0" smtClean="0"/>
              <a:t>Move variable parts of setUp() to test methods</a:t>
            </a:r>
          </a:p>
          <a:p>
            <a:r>
              <a:rPr lang="en-US" dirty="0" smtClean="0"/>
              <a:t>No convenient support for suite-level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53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JUnit - </a:t>
            </a:r>
            <a:r>
              <a:rPr lang="en-US" dirty="0" smtClean="0"/>
              <a:t>Testing Exceptions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-40155" b="-40155"/>
          <a:stretch>
            <a:fillRect/>
          </a:stretch>
        </p:blipFill>
        <p:spPr>
          <a:xfrm>
            <a:off x="757962" y="1286789"/>
            <a:ext cx="6510453" cy="3710240"/>
          </a:xfrm>
        </p:spPr>
      </p:pic>
    </p:spTree>
    <p:extLst>
      <p:ext uri="{BB962C8B-B14F-4D97-AF65-F5344CB8AC3E}">
        <p14:creationId xmlns:p14="http://schemas.microsoft.com/office/powerpoint/2010/main" val="39026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r>
              <a:rPr lang="en-US" baseline="0" dirty="0" smtClean="0"/>
              <a:t> </a:t>
            </a:r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Consider a test case class with two test methods</a:t>
            </a:r>
          </a:p>
        </p:txBody>
      </p:sp>
      <p:sp>
        <p:nvSpPr>
          <p:cNvPr id="5" name="Rectangle 4"/>
          <p:cNvSpPr/>
          <p:nvPr/>
        </p:nvSpPr>
        <p:spPr>
          <a:xfrm>
            <a:off x="1270000" y="247500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public class EmptyTest extends TestCase {</a:t>
            </a:r>
          </a:p>
          <a:p>
            <a:r>
              <a:rPr lang="en-US" dirty="0"/>
              <a:t>    List empty= new ArrayList( );</a:t>
            </a:r>
          </a:p>
          <a:p>
            <a:r>
              <a:rPr lang="en-US" dirty="0"/>
              <a:t>    public void testSize( ) {</a:t>
            </a:r>
          </a:p>
          <a:p>
            <a:r>
              <a:rPr lang="en-US" dirty="0"/>
              <a:t>        assertEquals(0, empty.size( ));</a:t>
            </a:r>
          </a:p>
          <a:p>
            <a:r>
              <a:rPr lang="en-US" dirty="0"/>
              <a:t>    }</a:t>
            </a:r>
          </a:p>
          <a:p>
            <a:r>
              <a:rPr lang="en-US" dirty="0"/>
              <a:t>    public void testIsEmpty( ) {</a:t>
            </a:r>
          </a:p>
          <a:p>
            <a:r>
              <a:rPr lang="en-US" dirty="0"/>
              <a:t>        assertTrue(empty.isEmpty( ));</a:t>
            </a:r>
          </a:p>
          <a:p>
            <a:r>
              <a:rPr lang="en-US" dirty="0"/>
              <a:t>    }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35815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r>
              <a:rPr lang="en-US" baseline="0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JUnit converts the test </a:t>
            </a:r>
            <a:r>
              <a:rPr lang="en-US" sz="2800" dirty="0"/>
              <a:t>class into a </a:t>
            </a:r>
            <a:r>
              <a:rPr lang="en-US" sz="2800" dirty="0" smtClean="0"/>
              <a:t>TestSuite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83187"/>
            <a:ext cx="7587544" cy="287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06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When the TestSuite is run, it runs each of the </a:t>
            </a:r>
            <a:r>
              <a:rPr lang="en-US" sz="2800" dirty="0" smtClean="0"/>
              <a:t>EmptyTest </a:t>
            </a:r>
            <a:r>
              <a:rPr lang="en-US" sz="2800" dirty="0" smtClean="0"/>
              <a:t>in turn</a:t>
            </a:r>
          </a:p>
          <a:p>
            <a:r>
              <a:rPr lang="en-US" sz="2800" dirty="0" smtClean="0"/>
              <a:t>Each </a:t>
            </a:r>
            <a:r>
              <a:rPr lang="en-US" sz="2800" dirty="0"/>
              <a:t>runs its own setUp( ) method, creating a </a:t>
            </a:r>
            <a:r>
              <a:rPr lang="en-US" sz="2800" dirty="0" smtClean="0"/>
              <a:t>fresh ArrayList </a:t>
            </a:r>
            <a:r>
              <a:rPr lang="en-US" sz="2800" dirty="0"/>
              <a:t>for each </a:t>
            </a:r>
            <a:r>
              <a:rPr lang="en-US" sz="2800" dirty="0" smtClean="0"/>
              <a:t>test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75378"/>
            <a:ext cx="6965244" cy="348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10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 run the test method itself, JUnit uses reflection to find </a:t>
            </a:r>
            <a:r>
              <a:rPr lang="en-US" sz="2800" dirty="0" smtClean="0"/>
              <a:t>the method </a:t>
            </a:r>
            <a:r>
              <a:rPr lang="en-US" sz="2800" dirty="0"/>
              <a:t>named in fName and invokes </a:t>
            </a:r>
            <a:r>
              <a:rPr lang="en-US" sz="2800" dirty="0" smtClean="0"/>
              <a:t>it</a:t>
            </a:r>
          </a:p>
          <a:p>
            <a:r>
              <a:rPr lang="en-US" sz="2800" dirty="0" smtClean="0"/>
              <a:t>This trick is called </a:t>
            </a:r>
            <a:r>
              <a:rPr lang="en-US" sz="2800" dirty="0"/>
              <a:t>Pluggable Selector in the Smalltalk </a:t>
            </a:r>
            <a:r>
              <a:rPr lang="en-US" sz="2800" dirty="0" smtClean="0"/>
              <a:t>world</a:t>
            </a:r>
          </a:p>
          <a:p>
            <a:r>
              <a:rPr lang="en-US" sz="2800" dirty="0"/>
              <a:t>You can’t look at the code to </a:t>
            </a:r>
            <a:r>
              <a:rPr lang="en-US" sz="2800" dirty="0" smtClean="0"/>
              <a:t>decide whether </a:t>
            </a:r>
            <a:r>
              <a:rPr lang="en-US" sz="2800" dirty="0"/>
              <a:t>a function is invoked, you have to look at the </a:t>
            </a:r>
            <a:r>
              <a:rPr lang="en-US" sz="2800" dirty="0" smtClean="0"/>
              <a:t>data values </a:t>
            </a:r>
            <a:r>
              <a:rPr lang="en-US" sz="2800" dirty="0"/>
              <a:t>at runtime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Pluggable Selectors </a:t>
            </a:r>
            <a:r>
              <a:rPr lang="en-US" sz="2800" dirty="0" smtClean="0"/>
              <a:t>in JUnit make </a:t>
            </a:r>
            <a:r>
              <a:rPr lang="en-US" sz="2800" dirty="0"/>
              <a:t>writing the tests much </a:t>
            </a:r>
            <a:r>
              <a:rPr lang="en-US" sz="2800" dirty="0" smtClean="0"/>
              <a:t>simpler</a:t>
            </a:r>
          </a:p>
        </p:txBody>
      </p:sp>
    </p:spTree>
    <p:extLst>
      <p:ext uri="{BB962C8B-B14F-4D97-AF65-F5344CB8AC3E}">
        <p14:creationId xmlns:p14="http://schemas.microsoft.com/office/powerpoint/2010/main" val="2206421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 </a:t>
            </a:r>
            <a:r>
              <a:rPr lang="en-US" sz="2800" baseline="0" dirty="0" smtClean="0"/>
              <a:t>Summary</a:t>
            </a:r>
          </a:p>
          <a:p>
            <a:pPr lvl="1"/>
            <a:r>
              <a:rPr lang="en-US" sz="2600" dirty="0" smtClean="0"/>
              <a:t>One </a:t>
            </a:r>
            <a:r>
              <a:rPr lang="en-US" sz="2600" dirty="0"/>
              <a:t>test-case class results in a two-level tree </a:t>
            </a:r>
            <a:r>
              <a:rPr lang="en-US" sz="2600" dirty="0" smtClean="0"/>
              <a:t>of objects </a:t>
            </a:r>
            <a:r>
              <a:rPr lang="en-US" sz="2600" dirty="0"/>
              <a:t>when the tests are </a:t>
            </a:r>
            <a:r>
              <a:rPr lang="en-US" sz="2600" dirty="0" smtClean="0"/>
              <a:t>run</a:t>
            </a:r>
          </a:p>
          <a:p>
            <a:pPr lvl="1"/>
            <a:r>
              <a:rPr lang="en-US" sz="2600" dirty="0"/>
              <a:t>Each test method works </a:t>
            </a:r>
            <a:r>
              <a:rPr lang="en-US" sz="2600" dirty="0" smtClean="0"/>
              <a:t>with its </a:t>
            </a:r>
            <a:r>
              <a:rPr lang="en-US" sz="2600" dirty="0"/>
              <a:t>own copy of the objects created by setUp( </a:t>
            </a:r>
            <a:r>
              <a:rPr lang="en-US" sz="2600" dirty="0" smtClean="0"/>
              <a:t>)</a:t>
            </a:r>
          </a:p>
          <a:p>
            <a:pPr lvl="1"/>
            <a:r>
              <a:rPr lang="en-US" sz="2600" dirty="0"/>
              <a:t>The result </a:t>
            </a:r>
            <a:r>
              <a:rPr lang="en-US" sz="2600" dirty="0" smtClean="0"/>
              <a:t>is tests </a:t>
            </a:r>
            <a:r>
              <a:rPr lang="en-US" sz="2600" dirty="0"/>
              <a:t>that can run completely independently</a:t>
            </a:r>
          </a:p>
        </p:txBody>
      </p:sp>
    </p:spTree>
    <p:extLst>
      <p:ext uri="{BB962C8B-B14F-4D97-AF65-F5344CB8AC3E}">
        <p14:creationId xmlns:p14="http://schemas.microsoft.com/office/powerpoint/2010/main" val="1947884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JUnit’s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Five main classes or interfaces</a:t>
            </a:r>
          </a:p>
          <a:p>
            <a:pPr lvl="1"/>
            <a:r>
              <a:rPr lang="en-US" sz="2600" b="1" dirty="0" smtClean="0"/>
              <a:t>Assert - </a:t>
            </a:r>
            <a:r>
              <a:rPr lang="en-US" sz="2600" dirty="0" smtClean="0"/>
              <a:t>A </a:t>
            </a:r>
            <a:r>
              <a:rPr lang="en-US" sz="2600" dirty="0"/>
              <a:t>collection of static methods for checking actual </a:t>
            </a:r>
            <a:r>
              <a:rPr lang="en-US" sz="2600" dirty="0" smtClean="0"/>
              <a:t>values against </a:t>
            </a:r>
            <a:r>
              <a:rPr lang="en-US" sz="2600" dirty="0"/>
              <a:t>expected values</a:t>
            </a:r>
          </a:p>
          <a:p>
            <a:pPr lvl="1"/>
            <a:r>
              <a:rPr lang="en-US" sz="2600" b="1" dirty="0" smtClean="0"/>
              <a:t>Test - </a:t>
            </a:r>
            <a:r>
              <a:rPr lang="en-US" sz="2600" dirty="0" smtClean="0"/>
              <a:t>The </a:t>
            </a:r>
            <a:r>
              <a:rPr lang="en-US" sz="2600" dirty="0"/>
              <a:t>interface of all objects that act like tests</a:t>
            </a:r>
          </a:p>
          <a:p>
            <a:pPr lvl="1"/>
            <a:r>
              <a:rPr lang="en-US" sz="2600" b="1" dirty="0" smtClean="0"/>
              <a:t>TestCase - </a:t>
            </a:r>
            <a:r>
              <a:rPr lang="en-US" sz="2600" dirty="0" smtClean="0"/>
              <a:t>A </a:t>
            </a:r>
            <a:r>
              <a:rPr lang="en-US" sz="2600" dirty="0"/>
              <a:t>single test</a:t>
            </a:r>
          </a:p>
          <a:p>
            <a:pPr lvl="1"/>
            <a:r>
              <a:rPr lang="en-US" sz="2600" b="1" dirty="0" smtClean="0"/>
              <a:t>TestSuite - </a:t>
            </a:r>
            <a:r>
              <a:rPr lang="en-US" sz="2600" dirty="0" smtClean="0"/>
              <a:t>A </a:t>
            </a:r>
            <a:r>
              <a:rPr lang="en-US" sz="2600" dirty="0"/>
              <a:t>collection of </a:t>
            </a:r>
            <a:r>
              <a:rPr lang="en-US" sz="2600" dirty="0" smtClean="0"/>
              <a:t>tests</a:t>
            </a:r>
          </a:p>
          <a:p>
            <a:pPr lvl="1"/>
            <a:r>
              <a:rPr lang="en-US" sz="2600" b="1" dirty="0" smtClean="0"/>
              <a:t>TestResult - </a:t>
            </a:r>
            <a:r>
              <a:rPr lang="en-US" sz="2600" dirty="0" smtClean="0"/>
              <a:t>A </a:t>
            </a:r>
            <a:r>
              <a:rPr lang="en-US" sz="2600" dirty="0"/>
              <a:t>summary of the results of running one or more </a:t>
            </a:r>
            <a:r>
              <a:rPr lang="en-US" sz="2600" dirty="0" smtClean="0"/>
              <a:t>tests</a:t>
            </a:r>
          </a:p>
        </p:txBody>
      </p:sp>
    </p:spTree>
    <p:extLst>
      <p:ext uri="{BB962C8B-B14F-4D97-AF65-F5344CB8AC3E}">
        <p14:creationId xmlns:p14="http://schemas.microsoft.com/office/powerpoint/2010/main" val="307071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– Pocket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JUnit Pocket Guide</a:t>
            </a:r>
          </a:p>
          <a:p>
            <a:r>
              <a:rPr lang="en-US" sz="2800" b="1" dirty="0" smtClean="0"/>
              <a:t>By:</a:t>
            </a:r>
            <a:r>
              <a:rPr lang="en-US" sz="2800" b="1" dirty="0"/>
              <a:t> </a:t>
            </a:r>
            <a:r>
              <a:rPr lang="en-US" sz="2800" dirty="0" smtClean="0"/>
              <a:t>Kent Beck</a:t>
            </a:r>
            <a:endParaRPr lang="en-US" sz="2800" b="1" baseline="0" dirty="0" smtClean="0"/>
          </a:p>
          <a:p>
            <a:r>
              <a:rPr lang="en-US" sz="2800" b="1" dirty="0" smtClean="0"/>
              <a:t>Publisher</a:t>
            </a:r>
            <a:r>
              <a:rPr lang="en-US" sz="2800" b="1" dirty="0"/>
              <a:t>: </a:t>
            </a:r>
            <a:r>
              <a:rPr lang="en-US" sz="2800" dirty="0"/>
              <a:t>O'Reilly Media, Inc.</a:t>
            </a:r>
          </a:p>
          <a:p>
            <a:r>
              <a:rPr lang="en-US" sz="2800" b="1" dirty="0"/>
              <a:t>Pub. Date: </a:t>
            </a:r>
            <a:r>
              <a:rPr lang="en-US" sz="2800" dirty="0"/>
              <a:t>September 23, </a:t>
            </a:r>
            <a:r>
              <a:rPr lang="en-US" sz="2800" dirty="0" smtClean="0"/>
              <a:t>2004</a:t>
            </a:r>
            <a:endParaRPr lang="en-US" sz="2800" dirty="0"/>
          </a:p>
          <a:p>
            <a:r>
              <a:rPr lang="en-US" sz="2800" b="1" dirty="0"/>
              <a:t>Print ISBN-13: </a:t>
            </a:r>
            <a:r>
              <a:rPr lang="en-US" sz="2800" dirty="0"/>
              <a:t>978-0-596-00743-0</a:t>
            </a:r>
          </a:p>
          <a:p>
            <a:r>
              <a:rPr lang="en-US" sz="2800" b="1" dirty="0"/>
              <a:t>Pages in Print Edition: </a:t>
            </a:r>
            <a:r>
              <a:rPr lang="en-US" sz="2800" dirty="0" smtClean="0"/>
              <a:t>90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00" y="1600200"/>
            <a:ext cx="19304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6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JUnit - </a:t>
            </a:r>
            <a:r>
              <a:rPr lang="en-US" dirty="0" smtClean="0"/>
              <a:t>Test-First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Part of test-driven development</a:t>
            </a:r>
          </a:p>
          <a:p>
            <a:r>
              <a:rPr lang="en-US" sz="2800" dirty="0" smtClean="0"/>
              <a:t>White-box tests for whole specification</a:t>
            </a:r>
          </a:p>
          <a:p>
            <a:r>
              <a:rPr lang="en-US" sz="2800" dirty="0" smtClean="0"/>
              <a:t>Incremental tests as you gradually add specified functionality</a:t>
            </a:r>
          </a:p>
          <a:p>
            <a:r>
              <a:rPr lang="en-US" sz="2800" dirty="0" smtClean="0"/>
              <a:t>Tests are expected to fail since you don’t have complete functionality</a:t>
            </a:r>
            <a:r>
              <a:rPr lang="en-US" sz="2800" baseline="0" dirty="0" smtClean="0"/>
              <a:t> to test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24250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JUnit - </a:t>
            </a:r>
            <a:r>
              <a:rPr lang="en-US" dirty="0" smtClean="0"/>
              <a:t>Stubs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Stubs don’t faithfully reproduce the behavior of the intended object</a:t>
            </a:r>
          </a:p>
          <a:p>
            <a:r>
              <a:rPr lang="en-US" sz="2800" dirty="0" smtClean="0"/>
              <a:t>Always better to have at least one test case failing while the stub is in place</a:t>
            </a:r>
          </a:p>
        </p:txBody>
      </p:sp>
    </p:spTree>
    <p:extLst>
      <p:ext uri="{BB962C8B-B14F-4D97-AF65-F5344CB8AC3E}">
        <p14:creationId xmlns:p14="http://schemas.microsoft.com/office/powerpoint/2010/main" val="1834477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JUnit - </a:t>
            </a:r>
            <a:r>
              <a:rPr lang="en-US" dirty="0" smtClean="0"/>
              <a:t>Other Uses for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Debugging Tests</a:t>
            </a:r>
          </a:p>
          <a:p>
            <a:r>
              <a:rPr lang="en-US" sz="2800" dirty="0" smtClean="0"/>
              <a:t>Learning an API with Tests</a:t>
            </a:r>
          </a:p>
          <a:p>
            <a:r>
              <a:rPr lang="en-US" sz="2800" dirty="0" smtClean="0"/>
              <a:t>Documenting Assumptions with Tests</a:t>
            </a:r>
          </a:p>
          <a:p>
            <a:r>
              <a:rPr lang="en-US" sz="2800" dirty="0" smtClean="0"/>
              <a:t>Cross-Team Tests</a:t>
            </a:r>
          </a:p>
        </p:txBody>
      </p:sp>
    </p:spTree>
    <p:extLst>
      <p:ext uri="{BB962C8B-B14F-4D97-AF65-F5344CB8AC3E}">
        <p14:creationId xmlns:p14="http://schemas.microsoft.com/office/powerpoint/2010/main" val="1775670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Story of JUnit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Kent Beck 1994</a:t>
            </a:r>
          </a:p>
          <a:p>
            <a:pPr lvl="1"/>
            <a:r>
              <a:rPr lang="en-US" sz="2600" dirty="0" smtClean="0"/>
              <a:t>Smalltalk testing framework (3 classes 12 methods)</a:t>
            </a:r>
          </a:p>
          <a:p>
            <a:r>
              <a:rPr lang="en-US" sz="2800" dirty="0" smtClean="0"/>
              <a:t>Eric Gamma 1997</a:t>
            </a:r>
          </a:p>
          <a:p>
            <a:pPr lvl="1"/>
            <a:r>
              <a:rPr lang="en-US" sz="2600" dirty="0" smtClean="0"/>
              <a:t>With Kent Beck, built most of JUnit on a plane in 3 hours</a:t>
            </a:r>
          </a:p>
        </p:txBody>
      </p:sp>
    </p:spTree>
    <p:extLst>
      <p:ext uri="{BB962C8B-B14F-4D97-AF65-F5344CB8AC3E}">
        <p14:creationId xmlns:p14="http://schemas.microsoft.com/office/powerpoint/2010/main" val="4177663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JUnit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Add your own extensions</a:t>
            </a:r>
          </a:p>
          <a:p>
            <a:pPr lvl="1"/>
            <a:r>
              <a:rPr lang="en-US" sz="2600" dirty="0" smtClean="0"/>
              <a:t>Subclass TestCase</a:t>
            </a:r>
          </a:p>
          <a:p>
            <a:pPr lvl="1"/>
            <a:r>
              <a:rPr lang="en-US" sz="2600" dirty="0" smtClean="0"/>
              <a:t>Write </a:t>
            </a:r>
            <a:r>
              <a:rPr lang="en-US" sz="2600" dirty="0" smtClean="0"/>
              <a:t>new Assert classes</a:t>
            </a:r>
          </a:p>
          <a:p>
            <a:pPr lvl="1"/>
            <a:r>
              <a:rPr lang="en-US" sz="2600" dirty="0" smtClean="0"/>
              <a:t>Write new Test Runner</a:t>
            </a:r>
            <a:endParaRPr lang="en-US" sz="2600" dirty="0"/>
          </a:p>
          <a:p>
            <a:r>
              <a:rPr lang="en-US" sz="2800" dirty="0" smtClean="0"/>
              <a:t>Pre-built extensions</a:t>
            </a:r>
          </a:p>
          <a:p>
            <a:pPr lvl="1"/>
            <a:r>
              <a:rPr lang="en-US" sz="2600" dirty="0" smtClean="0"/>
              <a:t>JUnitPerf</a:t>
            </a:r>
          </a:p>
          <a:p>
            <a:pPr lvl="1"/>
            <a:r>
              <a:rPr lang="en-US" sz="2600" dirty="0" smtClean="0"/>
              <a:t>HttpUnit</a:t>
            </a:r>
          </a:p>
          <a:p>
            <a:pPr lvl="1"/>
            <a:r>
              <a:rPr lang="en-US" sz="2600" dirty="0" smtClean="0"/>
              <a:t>JWebUnit and many others</a:t>
            </a:r>
          </a:p>
        </p:txBody>
      </p:sp>
    </p:spTree>
    <p:extLst>
      <p:ext uri="{BB962C8B-B14F-4D97-AF65-F5344CB8AC3E}">
        <p14:creationId xmlns:p14="http://schemas.microsoft.com/office/powerpoint/2010/main" val="21407438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and 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781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JUnit Standalone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76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and 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046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r>
              <a:rPr lang="en-US" baseline="0" dirty="0" smtClean="0"/>
              <a:t> - </a:t>
            </a:r>
            <a:r>
              <a:rPr lang="en-US" dirty="0" smtClean="0"/>
              <a:t>Test Infection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Write lots of tests</a:t>
            </a:r>
          </a:p>
          <a:p>
            <a:r>
              <a:rPr lang="en-US" sz="2800" dirty="0" smtClean="0"/>
              <a:t>Runs your tests often</a:t>
            </a:r>
          </a:p>
          <a:p>
            <a:r>
              <a:rPr lang="en-US" sz="2800" dirty="0" smtClean="0"/>
              <a:t>Learn the design skills necessary to write tests that are simple and run fast</a:t>
            </a:r>
          </a:p>
          <a:p>
            <a:r>
              <a:rPr lang="en-US" sz="2800" dirty="0" smtClean="0"/>
              <a:t>Start sharing your skills with others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818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–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Created by Kent Beck and Erich Gamma</a:t>
            </a:r>
          </a:p>
          <a:p>
            <a:r>
              <a:rPr lang="en-US" sz="2800" dirty="0" smtClean="0"/>
              <a:t>Java open source framework for test-driven development</a:t>
            </a:r>
          </a:p>
          <a:p>
            <a:r>
              <a:rPr lang="en-US" sz="2800" dirty="0" smtClean="0"/>
              <a:t>Appeals to programmers using an agile (iterative and incremental) programming method such as Extreme Programming </a:t>
            </a:r>
            <a:r>
              <a:rPr lang="en-US" sz="2800" dirty="0"/>
              <a:t>which advocates frequent </a:t>
            </a:r>
            <a:r>
              <a:rPr lang="en-US" sz="2800" dirty="0" smtClean="0"/>
              <a:t>releases </a:t>
            </a:r>
            <a:r>
              <a:rPr lang="en-US" sz="2800" dirty="0"/>
              <a:t>in short development cycles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2340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r>
              <a:rPr lang="en-US" baseline="0" dirty="0" smtClean="0"/>
              <a:t> - </a:t>
            </a:r>
            <a:r>
              <a:rPr lang="en-US" dirty="0" smtClean="0"/>
              <a:t>Automating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Consider this starting point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Now consider this initial testing effort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1100668" y="2201333"/>
            <a:ext cx="42333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List fixture= new ArrayList( );</a:t>
            </a:r>
          </a:p>
          <a:p>
            <a:r>
              <a:rPr lang="en-US" dirty="0"/>
              <a:t>// fixture should be empty</a:t>
            </a:r>
          </a:p>
          <a:p>
            <a:r>
              <a:rPr lang="en-US" dirty="0"/>
              <a:t>Object element= new Object( );</a:t>
            </a:r>
          </a:p>
          <a:p>
            <a:r>
              <a:rPr lang="en-US" dirty="0"/>
              <a:t>fixture. add(element);</a:t>
            </a:r>
          </a:p>
          <a:p>
            <a:r>
              <a:rPr lang="en-US" dirty="0"/>
              <a:t>// fixture should have one element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100668" y="4233333"/>
            <a:ext cx="5079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List fixture= new ArrayList( );</a:t>
            </a:r>
          </a:p>
          <a:p>
            <a:r>
              <a:rPr lang="en-US" dirty="0"/>
              <a:t>System.out.println(fixture.size( ));</a:t>
            </a:r>
          </a:p>
          <a:p>
            <a:r>
              <a:rPr lang="en-US" dirty="0"/>
              <a:t>Object element= new Object( );</a:t>
            </a:r>
          </a:p>
          <a:p>
            <a:r>
              <a:rPr lang="en-US" dirty="0"/>
              <a:t>fixture. add(element);</a:t>
            </a:r>
          </a:p>
          <a:p>
            <a:r>
              <a:rPr lang="en-US" dirty="0"/>
              <a:t>System.out.println(fixture.size( ));</a:t>
            </a:r>
          </a:p>
        </p:txBody>
      </p:sp>
    </p:spTree>
    <p:extLst>
      <p:ext uri="{BB962C8B-B14F-4D97-AF65-F5344CB8AC3E}">
        <p14:creationId xmlns:p14="http://schemas.microsoft.com/office/powerpoint/2010/main" val="360187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–</a:t>
            </a:r>
            <a:r>
              <a:rPr lang="en-US" baseline="0" dirty="0" smtClean="0"/>
              <a:t> Automating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Now do output only if a failure is detected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Now build a new method to handle the output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015999" y="2173111"/>
            <a:ext cx="61806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List fixture= new ArrayList( );</a:t>
            </a:r>
          </a:p>
          <a:p>
            <a:r>
              <a:rPr lang="en-US" dirty="0"/>
              <a:t>System.out.println(fixture.size( ) == 0);</a:t>
            </a:r>
          </a:p>
          <a:p>
            <a:r>
              <a:rPr lang="en-US" dirty="0"/>
              <a:t>Object element= new Object( );</a:t>
            </a:r>
          </a:p>
          <a:p>
            <a:r>
              <a:rPr lang="en-US" dirty="0"/>
              <a:t>fixture. add(element);</a:t>
            </a:r>
          </a:p>
          <a:p>
            <a:r>
              <a:rPr lang="en-US" dirty="0"/>
              <a:t>System.out.println(fixture.size( ) == 1);</a:t>
            </a:r>
          </a:p>
        </p:txBody>
      </p:sp>
      <p:sp>
        <p:nvSpPr>
          <p:cNvPr id="6" name="Rectangle 5"/>
          <p:cNvSpPr/>
          <p:nvPr/>
        </p:nvSpPr>
        <p:spPr>
          <a:xfrm>
            <a:off x="1015999" y="4737416"/>
            <a:ext cx="6688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void assertTrue(boolean condition) throws Exception {</a:t>
            </a:r>
          </a:p>
          <a:p>
            <a:r>
              <a:rPr lang="en-US" dirty="0"/>
              <a:t>    if (! condition)</a:t>
            </a:r>
          </a:p>
          <a:p>
            <a:r>
              <a:rPr lang="en-US" dirty="0"/>
              <a:t>        throw new Exception("Assertion failed");</a:t>
            </a:r>
          </a:p>
          <a:p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639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</a:t>
            </a:r>
            <a:r>
              <a:rPr lang="en-US" baseline="0" dirty="0" smtClean="0"/>
              <a:t> – Automating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Finally, use the new AssertTrue method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044223" y="235166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List fixture= new ArrayList( );</a:t>
            </a:r>
          </a:p>
          <a:p>
            <a:r>
              <a:rPr lang="en-US" dirty="0"/>
              <a:t>assertTrue(fixture.size( ) == 0);</a:t>
            </a:r>
          </a:p>
          <a:p>
            <a:r>
              <a:rPr lang="en-US" dirty="0"/>
              <a:t>Object element= new Object( );</a:t>
            </a:r>
          </a:p>
          <a:p>
            <a:r>
              <a:rPr lang="en-US" dirty="0"/>
              <a:t>fixture. add(element);</a:t>
            </a:r>
          </a:p>
          <a:p>
            <a:r>
              <a:rPr lang="en-US" dirty="0"/>
              <a:t>assertTrue(fixture.size( ) == 1);</a:t>
            </a:r>
          </a:p>
        </p:txBody>
      </p:sp>
    </p:spTree>
    <p:extLst>
      <p:ext uri="{BB962C8B-B14F-4D97-AF65-F5344CB8AC3E}">
        <p14:creationId xmlns:p14="http://schemas.microsoft.com/office/powerpoint/2010/main" val="331260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kern="1200" cap="none" spc="-10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JUnit - </a:t>
            </a:r>
            <a:r>
              <a:rPr lang="en-US" dirty="0" smtClean="0"/>
              <a:t>Why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JUnit does the following:</a:t>
            </a:r>
          </a:p>
          <a:p>
            <a:pPr lvl="1"/>
            <a:r>
              <a:rPr lang="en-US" sz="2400" dirty="0" smtClean="0"/>
              <a:t>Runs tests automatically</a:t>
            </a:r>
          </a:p>
          <a:p>
            <a:pPr lvl="1"/>
            <a:r>
              <a:rPr lang="en-US" sz="2400" dirty="0" smtClean="0"/>
              <a:t>Runs many tests together and summarizes the results</a:t>
            </a:r>
          </a:p>
          <a:p>
            <a:pPr lvl="1"/>
            <a:r>
              <a:rPr lang="en-US" sz="2400" dirty="0" smtClean="0"/>
              <a:t>Provides a convenient place to collect the tests you’ve</a:t>
            </a:r>
            <a:r>
              <a:rPr lang="en-US" sz="2400" baseline="0" dirty="0" smtClean="0"/>
              <a:t> </a:t>
            </a:r>
            <a:r>
              <a:rPr lang="en-US" sz="2400" dirty="0" smtClean="0"/>
              <a:t>written</a:t>
            </a:r>
          </a:p>
          <a:p>
            <a:pPr lvl="1"/>
            <a:r>
              <a:rPr lang="en-US" sz="2400" dirty="0" smtClean="0"/>
              <a:t>Provides a convenient place for sharing the code used to create the objects you are going to test</a:t>
            </a:r>
          </a:p>
          <a:p>
            <a:pPr lvl="1"/>
            <a:r>
              <a:rPr lang="en-US" sz="2400" dirty="0" smtClean="0"/>
              <a:t>Compares actual results to expected results and reports</a:t>
            </a:r>
            <a:r>
              <a:rPr lang="en-US" sz="2400" baseline="0" dirty="0" smtClean="0"/>
              <a:t> </a:t>
            </a:r>
            <a:r>
              <a:rPr lang="en-US" sz="2400" dirty="0" smtClean="0"/>
              <a:t>differences</a:t>
            </a:r>
          </a:p>
        </p:txBody>
      </p:sp>
    </p:spTree>
    <p:extLst>
      <p:ext uri="{BB962C8B-B14F-4D97-AF65-F5344CB8AC3E}">
        <p14:creationId xmlns:p14="http://schemas.microsoft.com/office/powerpoint/2010/main" val="82489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JUnit – Why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Win</a:t>
            </a:r>
            <a:r>
              <a:rPr lang="en-US" sz="2800" baseline="0" dirty="0" smtClean="0"/>
              <a:t>-win-win programming practice</a:t>
            </a:r>
          </a:p>
          <a:p>
            <a:pPr lvl="1"/>
            <a:r>
              <a:rPr lang="en-US" sz="2400" dirty="0" smtClean="0"/>
              <a:t>A win for me in the short term</a:t>
            </a:r>
          </a:p>
          <a:p>
            <a:pPr lvl="1"/>
            <a:r>
              <a:rPr lang="en-US" sz="2400" dirty="0" smtClean="0"/>
              <a:t>A win for me in the long term</a:t>
            </a:r>
          </a:p>
          <a:p>
            <a:pPr lvl="1"/>
            <a:r>
              <a:rPr lang="en-US" sz="2400" dirty="0" smtClean="0"/>
              <a:t>A win for my teammates and customers</a:t>
            </a:r>
          </a:p>
        </p:txBody>
      </p:sp>
    </p:spTree>
    <p:extLst>
      <p:ext uri="{BB962C8B-B14F-4D97-AF65-F5344CB8AC3E}">
        <p14:creationId xmlns:p14="http://schemas.microsoft.com/office/powerpoint/2010/main" val="230022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600" dirty="0" smtClean="0"/>
              <a:t>JUnit – Why Test?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Defect</a:t>
            </a:r>
            <a:r>
              <a:rPr lang="en-US" sz="2800" baseline="0" dirty="0" smtClean="0"/>
              <a:t> Cost Increase (DCI)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he sooner you test after the</a:t>
            </a:r>
            <a:r>
              <a:rPr lang="en-US" sz="2400" baseline="0" dirty="0" smtClean="0"/>
              <a:t> </a:t>
            </a:r>
            <a:r>
              <a:rPr lang="en-US" sz="2400" dirty="0" smtClean="0"/>
              <a:t>creation of an error, the greater your chance of finding the</a:t>
            </a:r>
            <a:r>
              <a:rPr lang="en-US" sz="2400" baseline="0" dirty="0" smtClean="0"/>
              <a:t> </a:t>
            </a:r>
            <a:r>
              <a:rPr lang="en-US" sz="2400" dirty="0" smtClean="0"/>
              <a:t>error and the less it costs to find and fix the error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943" y="3264686"/>
            <a:ext cx="6427613" cy="359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JUnit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JUnit – Pocket Guid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JUnit – Overview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JUnit - Automating Test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JUnit – Automating Tests&amp;quot;&quot;/&gt;&lt;property id=&quot;20307&quot; value=&quot;275&quot;/&gt;&lt;/object&gt;&lt;object type=&quot;3&quot; unique_id=&quot;10009&quot;&gt;&lt;property id=&quot;20148&quot; value=&quot;5&quot;/&gt;&lt;property id=&quot;20300&quot; value=&quot;Slide 6 - &amp;quot;JUnit – Automating Tests&amp;quot;&quot;/&gt;&lt;property id=&quot;20307&quot; value=&quot;276&quot;/&gt;&lt;/object&gt;&lt;object type=&quot;3&quot; unique_id=&quot;10010&quot;&gt;&lt;property id=&quot;20148&quot; value=&quot;5&quot;/&gt;&lt;property id=&quot;20300&quot; value=&quot;Slide 7 - &amp;quot;JUnit - Why Test?&amp;quot;&quot;/&gt;&lt;property id=&quot;20307&quot; value=&quot;260&quot;/&gt;&lt;/object&gt;&lt;object type=&quot;3&quot; unique_id=&quot;10011&quot;&gt;&lt;property id=&quot;20148&quot; value=&quot;5&quot;/&gt;&lt;property id=&quot;20300&quot; value=&quot;Slide 8 - &amp;quot;JUnit – Why Test?&amp;quot;&quot;/&gt;&lt;property id=&quot;20307&quot; value=&quot;278&quot;/&gt;&lt;/object&gt;&lt;object type=&quot;3&quot; unique_id=&quot;10012&quot;&gt;&lt;property id=&quot;20148&quot; value=&quot;5&quot;/&gt;&lt;property id=&quot;20300&quot; value=&quot;Slide 9 - &amp;quot;JUnit – Why Test?&amp;quot;&quot;/&gt;&lt;property id=&quot;20307&quot; value=&quot;279&quot;/&gt;&lt;/object&gt;&lt;object type=&quot;3&quot; unique_id=&quot;10013&quot;&gt;&lt;property id=&quot;20148&quot; value=&quot;5&quot;/&gt;&lt;property id=&quot;20300&quot; value=&quot;Slide 10 - &amp;quot;JUnit – Goals&amp;quot;&quot;/&gt;&lt;property id=&quot;20307&quot; value=&quot;277&quot;/&gt;&lt;/object&gt;&lt;object type=&quot;3&quot; unique_id=&quot;10014&quot;&gt;&lt;property id=&quot;20148&quot; value=&quot;5&quot;/&gt;&lt;property id=&quot;20300&quot; value=&quot;Slide 11 - &amp;quot;JUnit – Goals&amp;quot;&quot;/&gt;&lt;property id=&quot;20307&quot; value=&quot;280&quot;/&gt;&lt;/object&gt;&lt;object type=&quot;3&quot; unique_id=&quot;10015&quot;&gt;&lt;property id=&quot;20148&quot; value=&quot;5&quot;/&gt;&lt;property id=&quot;20300&quot; value=&quot;Slide 12 - &amp;quot;JUnit - Fixtures&amp;quot;&quot;/&gt;&lt;property id=&quot;20307&quot; value=&quot;262&quot;/&gt;&lt;/object&gt;&lt;object type=&quot;3&quot; unique_id=&quot;10016&quot;&gt;&lt;property id=&quot;20148&quot; value=&quot;5&quot;/&gt;&lt;property id=&quot;20300&quot; value=&quot;Slide 13 - &amp;quot;JUnit - Testing Exceptions&amp;quot;&quot;/&gt;&lt;property id=&quot;20307&quot; value=&quot;263&quot;/&gt;&lt;/object&gt;&lt;object type=&quot;3&quot; unique_id=&quot;10017&quot;&gt;&lt;property id=&quot;20148&quot; value=&quot;5&quot;/&gt;&lt;property id=&quot;20300&quot; value=&quot;Slide 14 - &amp;quot;JUnit Implementation&amp;quot;&quot;/&gt;&lt;property id=&quot;20307&quot; value=&quot;264&quot;/&gt;&lt;/object&gt;&lt;object type=&quot;3&quot; unique_id=&quot;10018&quot;&gt;&lt;property id=&quot;20148&quot; value=&quot;5&quot;/&gt;&lt;property id=&quot;20300&quot; value=&quot;Slide 15 - &amp;quot;JUnit Implementation&amp;quot;&quot;/&gt;&lt;property id=&quot;20307&quot; value=&quot;281&quot;/&gt;&lt;/object&gt;&lt;object type=&quot;3&quot; unique_id=&quot;10019&quot;&gt;&lt;property id=&quot;20148&quot; value=&quot;5&quot;/&gt;&lt;property id=&quot;20300&quot; value=&quot;Slide 16 - &amp;quot;JUnit Implementation&amp;quot;&quot;/&gt;&lt;property id=&quot;20307&quot; value=&quot;283&quot;/&gt;&lt;/object&gt;&lt;object type=&quot;3&quot; unique_id=&quot;10020&quot;&gt;&lt;property id=&quot;20148&quot; value=&quot;5&quot;/&gt;&lt;property id=&quot;20300&quot; value=&quot;Slide 17 - &amp;quot;JUnit Implementation&amp;quot;&quot;/&gt;&lt;property id=&quot;20307&quot; value=&quot;284&quot;/&gt;&lt;/object&gt;&lt;object type=&quot;3&quot; unique_id=&quot;10021&quot;&gt;&lt;property id=&quot;20148&quot; value=&quot;5&quot;/&gt;&lt;property id=&quot;20300&quot; value=&quot;Slide 18 - &amp;quot;JUnit Implementation&amp;quot;&quot;/&gt;&lt;property id=&quot;20307&quot; value=&quot;285&quot;/&gt;&lt;/object&gt;&lt;object type=&quot;3&quot; unique_id=&quot;10022&quot;&gt;&lt;property id=&quot;20148&quot; value=&quot;5&quot;/&gt;&lt;property id=&quot;20300&quot; value=&quot;Slide 19 - &amp;quot;JUnit’s API&amp;quot;&quot;/&gt;&lt;property id=&quot;20307&quot; value=&quot;265&quot;/&gt;&lt;/object&gt;&lt;object type=&quot;3&quot; unique_id=&quot;10023&quot;&gt;&lt;property id=&quot;20148&quot; value=&quot;5&quot;/&gt;&lt;property id=&quot;20300&quot; value=&quot;Slide 23 - &amp;quot;Story of JUnit&amp;quot;&quot;/&gt;&lt;property id=&quot;20307&quot; value=&quot;286&quot;/&gt;&lt;/object&gt;&lt;object type=&quot;3&quot; unique_id=&quot;10024&quot;&gt;&lt;property id=&quot;20148&quot; value=&quot;5&quot;/&gt;&lt;property id=&quot;20300&quot; value=&quot;Slide 20 - &amp;quot;JUnit - Test-First Programming&amp;quot;&quot;/&gt;&lt;property id=&quot;20307&quot; value=&quot;266&quot;/&gt;&lt;/object&gt;&lt;object type=&quot;3&quot; unique_id=&quot;10025&quot;&gt;&lt;property id=&quot;20148&quot; value=&quot;5&quot;/&gt;&lt;property id=&quot;20300&quot; value=&quot;Slide 21 - &amp;quot;JUnit - Stubs&amp;quot;&quot;/&gt;&lt;property id=&quot;20307&quot; value=&quot;267&quot;/&gt;&lt;/object&gt;&lt;object type=&quot;3&quot; unique_id=&quot;10026&quot;&gt;&lt;property id=&quot;20148&quot; value=&quot;5&quot;/&gt;&lt;property id=&quot;20300&quot; value=&quot;Slide 22 - &amp;quot;JUnit - Other Uses for Tests&amp;quot;&quot;/&gt;&lt;property id=&quot;20307&quot; value=&quot;268&quot;/&gt;&lt;/object&gt;&lt;object type=&quot;3&quot; unique_id=&quot;10028&quot;&gt;&lt;property id=&quot;20148&quot; value=&quot;5&quot;/&gt;&lt;property id=&quot;20300&quot; value=&quot;Slide 24 - &amp;quot;Extending JUnit&amp;quot;&quot;/&gt;&lt;property id=&quot;20307&quot; value=&quot;270&quot;/&gt;&lt;/object&gt;&lt;object type=&quot;3&quot; unique_id=&quot;10029&quot;&gt;&lt;property id=&quot;20148&quot; value=&quot;5&quot;/&gt;&lt;property id=&quot;20300&quot; value=&quot;Slide 25 - &amp;quot;JUnit and Ant&amp;quot;&quot;/&gt;&lt;property id=&quot;20307&quot; value=&quot;271&quot;/&gt;&lt;/object&gt;&lt;object type=&quot;3&quot; unique_id=&quot;10030&quot;&gt;&lt;property id=&quot;20148&quot; value=&quot;5&quot;/&gt;&lt;property id=&quot;20300&quot; value=&quot;Slide 26 - &amp;quot;Running JUnit Standalone&amp;quot;&quot;/&gt;&lt;property id=&quot;20307&quot; value=&quot;272&quot;/&gt;&lt;/object&gt;&lt;object type=&quot;3&quot; unique_id=&quot;10031&quot;&gt;&lt;property id=&quot;20148&quot; value=&quot;5&quot;/&gt;&lt;property id=&quot;20300&quot; value=&quot;Slide 27 - &amp;quot;JUnit and IDEs&amp;quot;&quot;/&gt;&lt;property id=&quot;20307&quot; value=&quot;273&quot;/&gt;&lt;/object&gt;&lt;object type=&quot;3&quot; unique_id=&quot;10032&quot;&gt;&lt;property id=&quot;20148&quot; value=&quot;5&quot;/&gt;&lt;property id=&quot;20300&quot; value=&quot;Slide 28 - &amp;quot;JUnit - Test Infection&amp;quot;&quot;/&gt;&lt;property id=&quot;20307&quot; value=&quot;27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1463</TotalTime>
  <Words>1106</Words>
  <Application>Microsoft Office PowerPoint</Application>
  <PresentationFormat>On-screen Show (4:3)</PresentationFormat>
  <Paragraphs>155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Adjacency</vt:lpstr>
      <vt:lpstr>JUnit</vt:lpstr>
      <vt:lpstr>JUnit – Pocket Guide</vt:lpstr>
      <vt:lpstr>JUnit – Overview</vt:lpstr>
      <vt:lpstr>JUnit - Automating Tests</vt:lpstr>
      <vt:lpstr>JUnit – Automating Tests</vt:lpstr>
      <vt:lpstr>JUnit – Automating Tests</vt:lpstr>
      <vt:lpstr>JUnit - Why Test?</vt:lpstr>
      <vt:lpstr>JUnit – Why Test?</vt:lpstr>
      <vt:lpstr>JUnit – Why Test?</vt:lpstr>
      <vt:lpstr>JUnit – Goals</vt:lpstr>
      <vt:lpstr>JUnit – Goals</vt:lpstr>
      <vt:lpstr>JUnit - Fixtures</vt:lpstr>
      <vt:lpstr>JUnit - Testing Exceptions</vt:lpstr>
      <vt:lpstr>JUnit Implementation</vt:lpstr>
      <vt:lpstr>JUnit Implementation</vt:lpstr>
      <vt:lpstr>JUnit Implementation</vt:lpstr>
      <vt:lpstr>JUnit Implementation</vt:lpstr>
      <vt:lpstr>JUnit Implementation</vt:lpstr>
      <vt:lpstr>JUnit’s API</vt:lpstr>
      <vt:lpstr>JUnit - Test-First Programming</vt:lpstr>
      <vt:lpstr>JUnit - Stubs</vt:lpstr>
      <vt:lpstr>JUnit - Other Uses for Tests</vt:lpstr>
      <vt:lpstr>Story of JUnit</vt:lpstr>
      <vt:lpstr>Extending JUnit</vt:lpstr>
      <vt:lpstr>JUnit and Ant</vt:lpstr>
      <vt:lpstr>Running JUnit Standalone</vt:lpstr>
      <vt:lpstr>JUnit and IDEs</vt:lpstr>
      <vt:lpstr>JUnit - Test Infection</vt:lpstr>
    </vt:vector>
  </TitlesOfParts>
  <Company>Radford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 Braffitt</dc:creator>
  <cp:lastModifiedBy>Radford University</cp:lastModifiedBy>
  <cp:revision>18</cp:revision>
  <dcterms:created xsi:type="dcterms:W3CDTF">2011-04-09T20:41:09Z</dcterms:created>
  <dcterms:modified xsi:type="dcterms:W3CDTF">2011-04-13T14:29:27Z</dcterms:modified>
</cp:coreProperties>
</file>