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5"/>
  </p:notesMasterIdLst>
  <p:handoutMasterIdLst>
    <p:handoutMasterId r:id="rId36"/>
  </p:handoutMasterIdLst>
  <p:sldIdLst>
    <p:sldId id="336" r:id="rId2"/>
    <p:sldId id="388" r:id="rId3"/>
    <p:sldId id="389" r:id="rId4"/>
    <p:sldId id="390" r:id="rId5"/>
    <p:sldId id="411" r:id="rId6"/>
    <p:sldId id="412" r:id="rId7"/>
    <p:sldId id="392" r:id="rId8"/>
    <p:sldId id="425" r:id="rId9"/>
    <p:sldId id="414" r:id="rId10"/>
    <p:sldId id="413" r:id="rId11"/>
    <p:sldId id="393" r:id="rId12"/>
    <p:sldId id="394" r:id="rId13"/>
    <p:sldId id="396" r:id="rId14"/>
    <p:sldId id="400" r:id="rId15"/>
    <p:sldId id="401" r:id="rId16"/>
    <p:sldId id="398" r:id="rId17"/>
    <p:sldId id="399" r:id="rId18"/>
    <p:sldId id="402" r:id="rId19"/>
    <p:sldId id="403" r:id="rId20"/>
    <p:sldId id="415" r:id="rId21"/>
    <p:sldId id="404" r:id="rId22"/>
    <p:sldId id="405" r:id="rId23"/>
    <p:sldId id="424" r:id="rId24"/>
    <p:sldId id="416" r:id="rId25"/>
    <p:sldId id="417" r:id="rId26"/>
    <p:sldId id="418" r:id="rId27"/>
    <p:sldId id="419" r:id="rId28"/>
    <p:sldId id="420" r:id="rId29"/>
    <p:sldId id="421" r:id="rId30"/>
    <p:sldId id="422" r:id="rId31"/>
    <p:sldId id="423" r:id="rId32"/>
    <p:sldId id="408" r:id="rId33"/>
    <p:sldId id="387" r:id="rId34"/>
  </p:sldIdLst>
  <p:sldSz cx="9144000" cy="6858000" type="screen4x3"/>
  <p:notesSz cx="7315200" cy="9601200"/>
  <p:defaultTextStyle>
    <a:defPPr>
      <a:defRPr lang="en-US"/>
    </a:defPPr>
    <a:lvl1pPr algn="l" rtl="0" eaLnBrk="0" fontAlgn="base" hangingPunct="0">
      <a:spcBef>
        <a:spcPct val="0"/>
      </a:spcBef>
      <a:spcAft>
        <a:spcPct val="0"/>
      </a:spcAft>
      <a:defRPr sz="2000" b="1" kern="1200">
        <a:solidFill>
          <a:srgbClr val="FAFD00"/>
        </a:solidFill>
        <a:latin typeface="Times New Roman" pitchFamily="18" charset="0"/>
        <a:ea typeface="+mn-ea"/>
        <a:cs typeface="+mn-cs"/>
      </a:defRPr>
    </a:lvl1pPr>
    <a:lvl2pPr marL="457200" algn="l" rtl="0" eaLnBrk="0" fontAlgn="base" hangingPunct="0">
      <a:spcBef>
        <a:spcPct val="0"/>
      </a:spcBef>
      <a:spcAft>
        <a:spcPct val="0"/>
      </a:spcAft>
      <a:defRPr sz="2000" b="1" kern="1200">
        <a:solidFill>
          <a:srgbClr val="FAFD00"/>
        </a:solidFill>
        <a:latin typeface="Times New Roman" pitchFamily="18" charset="0"/>
        <a:ea typeface="+mn-ea"/>
        <a:cs typeface="+mn-cs"/>
      </a:defRPr>
    </a:lvl2pPr>
    <a:lvl3pPr marL="914400" algn="l" rtl="0" eaLnBrk="0" fontAlgn="base" hangingPunct="0">
      <a:spcBef>
        <a:spcPct val="0"/>
      </a:spcBef>
      <a:spcAft>
        <a:spcPct val="0"/>
      </a:spcAft>
      <a:defRPr sz="2000" b="1" kern="1200">
        <a:solidFill>
          <a:srgbClr val="FAFD00"/>
        </a:solidFill>
        <a:latin typeface="Times New Roman" pitchFamily="18" charset="0"/>
        <a:ea typeface="+mn-ea"/>
        <a:cs typeface="+mn-cs"/>
      </a:defRPr>
    </a:lvl3pPr>
    <a:lvl4pPr marL="1371600" algn="l" rtl="0" eaLnBrk="0" fontAlgn="base" hangingPunct="0">
      <a:spcBef>
        <a:spcPct val="0"/>
      </a:spcBef>
      <a:spcAft>
        <a:spcPct val="0"/>
      </a:spcAft>
      <a:defRPr sz="2000" b="1" kern="1200">
        <a:solidFill>
          <a:srgbClr val="FAFD00"/>
        </a:solidFill>
        <a:latin typeface="Times New Roman" pitchFamily="18" charset="0"/>
        <a:ea typeface="+mn-ea"/>
        <a:cs typeface="+mn-cs"/>
      </a:defRPr>
    </a:lvl4pPr>
    <a:lvl5pPr marL="1828800" algn="l" rtl="0" eaLnBrk="0" fontAlgn="base" hangingPunct="0">
      <a:spcBef>
        <a:spcPct val="0"/>
      </a:spcBef>
      <a:spcAft>
        <a:spcPct val="0"/>
      </a:spcAft>
      <a:defRPr sz="2000" b="1" kern="1200">
        <a:solidFill>
          <a:srgbClr val="FAFD00"/>
        </a:solidFill>
        <a:latin typeface="Times New Roman" pitchFamily="18" charset="0"/>
        <a:ea typeface="+mn-ea"/>
        <a:cs typeface="+mn-cs"/>
      </a:defRPr>
    </a:lvl5pPr>
    <a:lvl6pPr marL="2286000" algn="l" defTabSz="914400" rtl="0" eaLnBrk="1" latinLnBrk="0" hangingPunct="1">
      <a:defRPr sz="2000" b="1" kern="1200">
        <a:solidFill>
          <a:srgbClr val="FAFD00"/>
        </a:solidFill>
        <a:latin typeface="Times New Roman" pitchFamily="18" charset="0"/>
        <a:ea typeface="+mn-ea"/>
        <a:cs typeface="+mn-cs"/>
      </a:defRPr>
    </a:lvl6pPr>
    <a:lvl7pPr marL="2743200" algn="l" defTabSz="914400" rtl="0" eaLnBrk="1" latinLnBrk="0" hangingPunct="1">
      <a:defRPr sz="2000" b="1" kern="1200">
        <a:solidFill>
          <a:srgbClr val="FAFD00"/>
        </a:solidFill>
        <a:latin typeface="Times New Roman" pitchFamily="18" charset="0"/>
        <a:ea typeface="+mn-ea"/>
        <a:cs typeface="+mn-cs"/>
      </a:defRPr>
    </a:lvl7pPr>
    <a:lvl8pPr marL="3200400" algn="l" defTabSz="914400" rtl="0" eaLnBrk="1" latinLnBrk="0" hangingPunct="1">
      <a:defRPr sz="2000" b="1" kern="1200">
        <a:solidFill>
          <a:srgbClr val="FAFD00"/>
        </a:solidFill>
        <a:latin typeface="Times New Roman" pitchFamily="18" charset="0"/>
        <a:ea typeface="+mn-ea"/>
        <a:cs typeface="+mn-cs"/>
      </a:defRPr>
    </a:lvl8pPr>
    <a:lvl9pPr marL="3657600" algn="l" defTabSz="914400" rtl="0" eaLnBrk="1" latinLnBrk="0" hangingPunct="1">
      <a:defRPr sz="2000" b="1" kern="1200">
        <a:solidFill>
          <a:srgbClr val="FAFD00"/>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CC"/>
    <a:srgbClr val="000000"/>
    <a:srgbClr val="66CCFF"/>
    <a:srgbClr val="66FFCC"/>
    <a:srgbClr val="0000FF"/>
    <a:srgbClr val="0033CC"/>
    <a:srgbClr val="0066FF"/>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74" autoAdjust="0"/>
    <p:restoredTop sz="94653" autoAdjust="0"/>
  </p:normalViewPr>
  <p:slideViewPr>
    <p:cSldViewPr snapToGrid="0">
      <p:cViewPr>
        <p:scale>
          <a:sx n="70" d="100"/>
          <a:sy n="70" d="100"/>
        </p:scale>
        <p:origin x="-888" y="-10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20137" tIns="0" rIns="20137" bIns="0" numCol="1" anchor="t" anchorCtr="0" compatLnSpc="1">
            <a:prstTxWarp prst="textNoShape">
              <a:avLst/>
            </a:prstTxWarp>
          </a:bodyPr>
          <a:lstStyle>
            <a:lvl1pPr defTabSz="966788">
              <a:defRPr sz="1100" b="0" i="1"/>
            </a:lvl1pPr>
          </a:lstStyle>
          <a:p>
            <a:pPr>
              <a:defRPr/>
            </a:pPr>
            <a:endParaRPr lang="en-US"/>
          </a:p>
        </p:txBody>
      </p:sp>
      <p:sp>
        <p:nvSpPr>
          <p:cNvPr id="3075" name="Rectangle 3"/>
          <p:cNvSpPr>
            <a:spLocks noGrp="1" noChangeArrowheads="1"/>
          </p:cNvSpPr>
          <p:nvPr>
            <p:ph type="dt" sz="quarter" idx="1"/>
          </p:nvPr>
        </p:nvSpPr>
        <p:spPr bwMode="auto">
          <a:xfrm>
            <a:off x="4144963" y="0"/>
            <a:ext cx="3170237" cy="479425"/>
          </a:xfrm>
          <a:prstGeom prst="rect">
            <a:avLst/>
          </a:prstGeom>
          <a:noFill/>
          <a:ln w="9525">
            <a:noFill/>
            <a:miter lim="800000"/>
            <a:headEnd/>
            <a:tailEnd/>
          </a:ln>
          <a:effectLst/>
        </p:spPr>
        <p:txBody>
          <a:bodyPr vert="horz" wrap="square" lIns="20137" tIns="0" rIns="20137" bIns="0" numCol="1" anchor="t" anchorCtr="0" compatLnSpc="1">
            <a:prstTxWarp prst="textNoShape">
              <a:avLst/>
            </a:prstTxWarp>
          </a:bodyPr>
          <a:lstStyle>
            <a:lvl1pPr algn="r" defTabSz="966788">
              <a:defRPr sz="1100" b="0" i="1"/>
            </a:lvl1pPr>
          </a:lstStyle>
          <a:p>
            <a:pPr>
              <a:defRPr/>
            </a:pPr>
            <a:endParaRPr lang="en-US"/>
          </a:p>
        </p:txBody>
      </p:sp>
      <p:sp>
        <p:nvSpPr>
          <p:cNvPr id="3076"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a:effectLst/>
        </p:spPr>
        <p:txBody>
          <a:bodyPr vert="horz" wrap="square" lIns="20137" tIns="0" rIns="20137" bIns="0" numCol="1" anchor="b" anchorCtr="0" compatLnSpc="1">
            <a:prstTxWarp prst="textNoShape">
              <a:avLst/>
            </a:prstTxWarp>
          </a:bodyPr>
          <a:lstStyle>
            <a:lvl1pPr defTabSz="966788">
              <a:defRPr sz="1100" b="0" i="1"/>
            </a:lvl1pPr>
          </a:lstStyle>
          <a:p>
            <a:pPr>
              <a:defRPr/>
            </a:pPr>
            <a:endParaRPr lang="en-US"/>
          </a:p>
        </p:txBody>
      </p:sp>
      <p:sp>
        <p:nvSpPr>
          <p:cNvPr id="3077"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a:effectLst/>
        </p:spPr>
        <p:txBody>
          <a:bodyPr vert="horz" wrap="square" lIns="20137" tIns="0" rIns="20137" bIns="0" numCol="1" anchor="b" anchorCtr="0" compatLnSpc="1">
            <a:prstTxWarp prst="textNoShape">
              <a:avLst/>
            </a:prstTxWarp>
          </a:bodyPr>
          <a:lstStyle>
            <a:lvl1pPr algn="r" defTabSz="966788">
              <a:defRPr sz="1100" b="0" i="1"/>
            </a:lvl1pPr>
          </a:lstStyle>
          <a:p>
            <a:pPr>
              <a:defRPr/>
            </a:pPr>
            <a:fld id="{48C47B0A-3D40-4757-AE1C-2D41CBA8AF56}" type="slidenum">
              <a:rPr lang="en-US"/>
              <a:pPr>
                <a:defRPr/>
              </a:pPr>
              <a:t>‹#›</a:t>
            </a:fld>
            <a:endParaRPr lang="en-US"/>
          </a:p>
        </p:txBody>
      </p:sp>
    </p:spTree>
    <p:extLst>
      <p:ext uri="{BB962C8B-B14F-4D97-AF65-F5344CB8AC3E}">
        <p14:creationId xmlns:p14="http://schemas.microsoft.com/office/powerpoint/2010/main" val="26088870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20137" tIns="0" rIns="20137" bIns="0" numCol="1" anchor="t" anchorCtr="0" compatLnSpc="1">
            <a:prstTxWarp prst="textNoShape">
              <a:avLst/>
            </a:prstTxWarp>
          </a:bodyPr>
          <a:lstStyle>
            <a:lvl1pPr defTabSz="966788">
              <a:defRPr sz="1100" b="0" i="1">
                <a:solidFill>
                  <a:schemeClr val="tx1"/>
                </a:solidFill>
              </a:defRPr>
            </a:lvl1pPr>
          </a:lstStyle>
          <a:p>
            <a:pPr>
              <a:defRPr/>
            </a:pPr>
            <a:endParaRPr lang="en-US"/>
          </a:p>
        </p:txBody>
      </p:sp>
      <p:sp>
        <p:nvSpPr>
          <p:cNvPr id="2051" name="Rectangle 3"/>
          <p:cNvSpPr>
            <a:spLocks noGrp="1" noChangeArrowheads="1"/>
          </p:cNvSpPr>
          <p:nvPr>
            <p:ph type="dt" idx="1"/>
          </p:nvPr>
        </p:nvSpPr>
        <p:spPr bwMode="auto">
          <a:xfrm>
            <a:off x="4144963" y="0"/>
            <a:ext cx="3170237" cy="479425"/>
          </a:xfrm>
          <a:prstGeom prst="rect">
            <a:avLst/>
          </a:prstGeom>
          <a:noFill/>
          <a:ln w="9525">
            <a:noFill/>
            <a:miter lim="800000"/>
            <a:headEnd/>
            <a:tailEnd/>
          </a:ln>
          <a:effectLst/>
        </p:spPr>
        <p:txBody>
          <a:bodyPr vert="horz" wrap="square" lIns="20137" tIns="0" rIns="20137" bIns="0" numCol="1" anchor="t" anchorCtr="0" compatLnSpc="1">
            <a:prstTxWarp prst="textNoShape">
              <a:avLst/>
            </a:prstTxWarp>
          </a:bodyPr>
          <a:lstStyle>
            <a:lvl1pPr algn="r" defTabSz="966788">
              <a:defRPr sz="1100" b="0" i="1">
                <a:solidFill>
                  <a:schemeClr val="tx1"/>
                </a:solidFill>
              </a:defRPr>
            </a:lvl1pPr>
          </a:lstStyle>
          <a:p>
            <a:pPr>
              <a:defRPr/>
            </a:pPr>
            <a:endParaRPr lang="en-US"/>
          </a:p>
        </p:txBody>
      </p:sp>
      <p:sp>
        <p:nvSpPr>
          <p:cNvPr id="2052" name="Rectangle 4"/>
          <p:cNvSpPr>
            <a:spLocks noGrp="1" noChangeArrowheads="1"/>
          </p:cNvSpPr>
          <p:nvPr>
            <p:ph type="ftr" sz="quarter" idx="4"/>
          </p:nvPr>
        </p:nvSpPr>
        <p:spPr bwMode="auto">
          <a:xfrm>
            <a:off x="0" y="9121775"/>
            <a:ext cx="3170238" cy="479425"/>
          </a:xfrm>
          <a:prstGeom prst="rect">
            <a:avLst/>
          </a:prstGeom>
          <a:noFill/>
          <a:ln w="9525">
            <a:noFill/>
            <a:miter lim="800000"/>
            <a:headEnd/>
            <a:tailEnd/>
          </a:ln>
          <a:effectLst/>
        </p:spPr>
        <p:txBody>
          <a:bodyPr vert="horz" wrap="square" lIns="20137" tIns="0" rIns="20137" bIns="0" numCol="1" anchor="b" anchorCtr="0" compatLnSpc="1">
            <a:prstTxWarp prst="textNoShape">
              <a:avLst/>
            </a:prstTxWarp>
          </a:bodyPr>
          <a:lstStyle>
            <a:lvl1pPr defTabSz="966788">
              <a:defRPr sz="1100" b="0" i="1">
                <a:solidFill>
                  <a:schemeClr val="tx1"/>
                </a:solidFill>
              </a:defRPr>
            </a:lvl1pPr>
          </a:lstStyle>
          <a:p>
            <a:pPr>
              <a:defRPr/>
            </a:pPr>
            <a:endParaRPr lang="en-US"/>
          </a:p>
        </p:txBody>
      </p:sp>
      <p:sp>
        <p:nvSpPr>
          <p:cNvPr id="2053" name="Rectangle 5"/>
          <p:cNvSpPr>
            <a:spLocks noGrp="1" noChangeArrowheads="1"/>
          </p:cNvSpPr>
          <p:nvPr>
            <p:ph type="sldNum" sz="quarter" idx="5"/>
          </p:nvPr>
        </p:nvSpPr>
        <p:spPr bwMode="auto">
          <a:xfrm>
            <a:off x="4144963" y="9121775"/>
            <a:ext cx="3170237" cy="479425"/>
          </a:xfrm>
          <a:prstGeom prst="rect">
            <a:avLst/>
          </a:prstGeom>
          <a:noFill/>
          <a:ln w="9525">
            <a:noFill/>
            <a:miter lim="800000"/>
            <a:headEnd/>
            <a:tailEnd/>
          </a:ln>
          <a:effectLst/>
        </p:spPr>
        <p:txBody>
          <a:bodyPr vert="horz" wrap="square" lIns="20137" tIns="0" rIns="20137" bIns="0" numCol="1" anchor="b" anchorCtr="0" compatLnSpc="1">
            <a:prstTxWarp prst="textNoShape">
              <a:avLst/>
            </a:prstTxWarp>
          </a:bodyPr>
          <a:lstStyle>
            <a:lvl1pPr algn="r" defTabSz="966788">
              <a:defRPr sz="1100" b="0" i="1">
                <a:solidFill>
                  <a:schemeClr val="tx1"/>
                </a:solidFill>
              </a:defRPr>
            </a:lvl1pPr>
          </a:lstStyle>
          <a:p>
            <a:pPr>
              <a:defRPr/>
            </a:pPr>
            <a:fld id="{7BE2656A-33B1-4543-A16F-2654C34ABDA4}" type="slidenum">
              <a:rPr lang="en-US"/>
              <a:pPr>
                <a:defRPr/>
              </a:pPr>
              <a:t>‹#›</a:t>
            </a:fld>
            <a:endParaRPr lang="en-US"/>
          </a:p>
        </p:txBody>
      </p:sp>
      <p:sp>
        <p:nvSpPr>
          <p:cNvPr id="2054" name="Rectangle 6"/>
          <p:cNvSpPr>
            <a:spLocks noGrp="1" noChangeArrowheads="1"/>
          </p:cNvSpPr>
          <p:nvPr>
            <p:ph type="body" sz="quarter" idx="3"/>
          </p:nvPr>
        </p:nvSpPr>
        <p:spPr bwMode="auto">
          <a:xfrm>
            <a:off x="974725" y="4559300"/>
            <a:ext cx="5365750" cy="4319588"/>
          </a:xfrm>
          <a:prstGeom prst="rect">
            <a:avLst/>
          </a:prstGeom>
          <a:noFill/>
          <a:ln w="9525">
            <a:noFill/>
            <a:miter lim="800000"/>
            <a:headEnd/>
            <a:tailEnd/>
          </a:ln>
          <a:effectLst/>
        </p:spPr>
        <p:txBody>
          <a:bodyPr vert="horz" wrap="square" lIns="97325" tIns="48664" rIns="97325" bIns="4866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247" name="Rectangle 7"/>
          <p:cNvSpPr>
            <a:spLocks noGrp="1" noRot="1" noChangeAspect="1" noChangeArrowheads="1" noTextEdit="1"/>
          </p:cNvSpPr>
          <p:nvPr>
            <p:ph type="sldImg" idx="2"/>
          </p:nvPr>
        </p:nvSpPr>
        <p:spPr bwMode="auto">
          <a:xfrm>
            <a:off x="1260475" y="720725"/>
            <a:ext cx="4794250" cy="3595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6" name="Rectangle 8"/>
          <p:cNvSpPr>
            <a:spLocks noChangeArrowheads="1"/>
          </p:cNvSpPr>
          <p:nvPr/>
        </p:nvSpPr>
        <p:spPr bwMode="auto">
          <a:xfrm>
            <a:off x="3290888" y="9144000"/>
            <a:ext cx="731837" cy="268288"/>
          </a:xfrm>
          <a:prstGeom prst="rect">
            <a:avLst/>
          </a:prstGeom>
          <a:noFill/>
          <a:ln w="9525">
            <a:noFill/>
            <a:miter lim="800000"/>
            <a:headEnd/>
            <a:tailEnd/>
          </a:ln>
          <a:effectLst/>
        </p:spPr>
        <p:txBody>
          <a:bodyPr wrap="none" lIns="92293" tIns="46985" rIns="92293" bIns="46985">
            <a:spAutoFit/>
          </a:bodyPr>
          <a:lstStyle/>
          <a:p>
            <a:pPr algn="ctr" defTabSz="917575">
              <a:lnSpc>
                <a:spcPct val="90000"/>
              </a:lnSpc>
              <a:defRPr/>
            </a:pPr>
            <a:r>
              <a:rPr lang="en-US" sz="1400" b="0">
                <a:solidFill>
                  <a:schemeClr val="tx1"/>
                </a:solidFill>
              </a:rPr>
              <a:t>Page </a:t>
            </a:r>
            <a:fld id="{CE4CB837-EE18-484B-9DC3-CD34C6B28E24}" type="slidenum">
              <a:rPr lang="en-US" sz="1400" b="0">
                <a:solidFill>
                  <a:schemeClr val="tx1"/>
                </a:solidFill>
              </a:rPr>
              <a:pPr algn="ctr" defTabSz="917575">
                <a:lnSpc>
                  <a:spcPct val="90000"/>
                </a:lnSpc>
                <a:defRPr/>
              </a:pPr>
              <a:t>‹#›</a:t>
            </a:fld>
            <a:endParaRPr lang="en-US" sz="1400" b="0">
              <a:solidFill>
                <a:schemeClr val="tx1"/>
              </a:solidFill>
            </a:endParaRPr>
          </a:p>
        </p:txBody>
      </p:sp>
    </p:spTree>
    <p:extLst>
      <p:ext uri="{BB962C8B-B14F-4D97-AF65-F5344CB8AC3E}">
        <p14:creationId xmlns:p14="http://schemas.microsoft.com/office/powerpoint/2010/main" val="9747331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ln/>
        </p:spPr>
      </p:sp>
      <p:sp>
        <p:nvSpPr>
          <p:cNvPr id="11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12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sz="2000" b="1">
                <a:solidFill>
                  <a:srgbClr val="FAFD00"/>
                </a:solidFill>
                <a:latin typeface="Times New Roman" pitchFamily="18" charset="0"/>
              </a:defRPr>
            </a:lvl1pPr>
            <a:lvl2pPr marL="742950" indent="-285750" defTabSz="966788">
              <a:defRPr sz="2000" b="1">
                <a:solidFill>
                  <a:srgbClr val="FAFD00"/>
                </a:solidFill>
                <a:latin typeface="Times New Roman" pitchFamily="18" charset="0"/>
              </a:defRPr>
            </a:lvl2pPr>
            <a:lvl3pPr marL="1143000" indent="-228600" defTabSz="966788">
              <a:defRPr sz="2000" b="1">
                <a:solidFill>
                  <a:srgbClr val="FAFD00"/>
                </a:solidFill>
                <a:latin typeface="Times New Roman" pitchFamily="18" charset="0"/>
              </a:defRPr>
            </a:lvl3pPr>
            <a:lvl4pPr marL="1600200" indent="-228600" defTabSz="966788">
              <a:defRPr sz="2000" b="1">
                <a:solidFill>
                  <a:srgbClr val="FAFD00"/>
                </a:solidFill>
                <a:latin typeface="Times New Roman" pitchFamily="18" charset="0"/>
              </a:defRPr>
            </a:lvl4pPr>
            <a:lvl5pPr marL="2057400" indent="-228600" defTabSz="966788">
              <a:defRPr sz="2000" b="1">
                <a:solidFill>
                  <a:srgbClr val="FAFD00"/>
                </a:solidFill>
                <a:latin typeface="Times New Roman" pitchFamily="18" charset="0"/>
              </a:defRPr>
            </a:lvl5pPr>
            <a:lvl6pPr marL="2514600" indent="-228600" defTabSz="966788" eaLnBrk="0" fontAlgn="base" hangingPunct="0">
              <a:spcBef>
                <a:spcPct val="0"/>
              </a:spcBef>
              <a:spcAft>
                <a:spcPct val="0"/>
              </a:spcAft>
              <a:defRPr sz="2000" b="1">
                <a:solidFill>
                  <a:srgbClr val="FAFD00"/>
                </a:solidFill>
                <a:latin typeface="Times New Roman" pitchFamily="18" charset="0"/>
              </a:defRPr>
            </a:lvl6pPr>
            <a:lvl7pPr marL="2971800" indent="-228600" defTabSz="966788" eaLnBrk="0" fontAlgn="base" hangingPunct="0">
              <a:spcBef>
                <a:spcPct val="0"/>
              </a:spcBef>
              <a:spcAft>
                <a:spcPct val="0"/>
              </a:spcAft>
              <a:defRPr sz="2000" b="1">
                <a:solidFill>
                  <a:srgbClr val="FAFD00"/>
                </a:solidFill>
                <a:latin typeface="Times New Roman" pitchFamily="18" charset="0"/>
              </a:defRPr>
            </a:lvl7pPr>
            <a:lvl8pPr marL="3429000" indent="-228600" defTabSz="966788" eaLnBrk="0" fontAlgn="base" hangingPunct="0">
              <a:spcBef>
                <a:spcPct val="0"/>
              </a:spcBef>
              <a:spcAft>
                <a:spcPct val="0"/>
              </a:spcAft>
              <a:defRPr sz="2000" b="1">
                <a:solidFill>
                  <a:srgbClr val="FAFD00"/>
                </a:solidFill>
                <a:latin typeface="Times New Roman" pitchFamily="18" charset="0"/>
              </a:defRPr>
            </a:lvl8pPr>
            <a:lvl9pPr marL="3886200" indent="-228600" defTabSz="966788" eaLnBrk="0" fontAlgn="base" hangingPunct="0">
              <a:spcBef>
                <a:spcPct val="0"/>
              </a:spcBef>
              <a:spcAft>
                <a:spcPct val="0"/>
              </a:spcAft>
              <a:defRPr sz="2000" b="1">
                <a:solidFill>
                  <a:srgbClr val="FAFD00"/>
                </a:solidFill>
                <a:latin typeface="Times New Roman" pitchFamily="18" charset="0"/>
              </a:defRPr>
            </a:lvl9pPr>
          </a:lstStyle>
          <a:p>
            <a:fld id="{96503FE6-980A-480A-B607-ACC5CD462E31}" type="slidenum">
              <a:rPr lang="en-US" sz="1100" b="0" smtClean="0">
                <a:solidFill>
                  <a:schemeClr val="tx1"/>
                </a:solidFill>
              </a:rPr>
              <a:pPr/>
              <a:t>1</a:t>
            </a:fld>
            <a:endParaRPr lang="en-US" sz="1100" b="0" smtClean="0">
              <a:solidFill>
                <a:schemeClr val="tx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8118B43F-37C4-E744-BB54-08F7BE6F8B94}" type="slidenum">
              <a:rPr lang="en-US"/>
              <a:pPr/>
              <a:t>13</a:t>
            </a:fld>
            <a:endParaRPr lang="en-US"/>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r>
              <a:rPr lang="en-US"/>
              <a:t>Many software vulnerabilities result from the face that developers very often implicitly trust their users.  If you don’t know what I mean by trusting a user, you probably are implicitly trusting your users.  Given that the users are usually paying clients that indirectly pay programmers paychecks, it might not sound like a bad idea to trust your users.  But, the reality is that trusting your users (regardless of how much they are paying you) could be a bad idea.  Over time, the set of users that use your software could easily extend beyond the initial user base that you trusted.  </a:t>
            </a:r>
          </a:p>
          <a:p>
            <a:endParaRPr lang="en-US"/>
          </a:p>
          <a:p>
            <a:r>
              <a:rPr lang="en-US"/>
              <a:t>Almost every software program works by accepting input, doing some computation on that input, and producing some output.  The output of the program is inevitably some function of the input.  What this means is that users have control over the output of the program by changing the input.  A spell-checking program might accept a sentence as input, and produce a sentence with “correctly” spelled words as output.  In the example on this slide, such a program might take an incorrectly spelled word, “acheive” in the sentence “Let’s achieve security” and produce a correctly spelled version of the word “achieve” in the output sentence.</a:t>
            </a:r>
          </a:p>
          <a:p>
            <a:endParaRPr lang="en-US"/>
          </a:p>
          <a:p>
            <a:r>
              <a:rPr lang="en-US"/>
              <a:t>Hidden values – may not always realize that you are really accepting input from the user.  Same issue crops up with cookies.  Should MAC params.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8118B43F-37C4-E744-BB54-08F7BE6F8B94}" type="slidenum">
              <a:rPr lang="en-US"/>
              <a:pPr/>
              <a:t>14</a:t>
            </a:fld>
            <a:endParaRPr lang="en-US"/>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r>
              <a:rPr lang="en-US"/>
              <a:t>Many software vulnerabilities result from the face that developers very often implicitly trust their users.  If you don’t know what I mean by trusting a user, you probably are implicitly trusting your users.  Given that the users are usually paying clients that indirectly pay programmers paychecks, it might not sound like a bad idea to trust your users.  But, the reality is that trusting your users (regardless of how much they are paying you) could be a bad idea.  Over time, the set of users that use your software could easily extend beyond the initial user base that you trusted.  </a:t>
            </a:r>
          </a:p>
          <a:p>
            <a:endParaRPr lang="en-US"/>
          </a:p>
          <a:p>
            <a:r>
              <a:rPr lang="en-US"/>
              <a:t>Almost every software program works by accepting input, doing some computation on that input, and producing some output.  The output of the program is inevitably some function of the input.  What this means is that users have control over the output of the program by changing the input.  A spell-checking program might accept a sentence as input, and produce a sentence with “correctly” spelled words as output.  In the example on this slide, such a program might take an incorrectly spelled word, “acheive” in the sentence “Let’s achieve security” and produce a correctly spelled version of the word “achieve” in the output sentence.</a:t>
            </a:r>
          </a:p>
          <a:p>
            <a:endParaRPr lang="en-US"/>
          </a:p>
          <a:p>
            <a:r>
              <a:rPr lang="en-US"/>
              <a:t>Hidden values – may not always realize that you are really accepting input from the user.  Same issue crops up with cookies.  Should MAC params.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8118B43F-37C4-E744-BB54-08F7BE6F8B94}" type="slidenum">
              <a:rPr lang="en-US"/>
              <a:pPr/>
              <a:t>15</a:t>
            </a:fld>
            <a:endParaRPr lang="en-US"/>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r>
              <a:rPr lang="en-US"/>
              <a:t>Many software vulnerabilities result from the face that developers very often implicitly trust their users.  If you don’t know what I mean by trusting a user, you probably are implicitly trusting your users.  Given that the users are usually paying clients that indirectly pay programmers paychecks, it might not sound like a bad idea to trust your users.  But, the reality is that trusting your users (regardless of how much they are paying you) could be a bad idea.  Over time, the set of users that use your software could easily extend beyond the initial user base that you trusted.  </a:t>
            </a:r>
          </a:p>
          <a:p>
            <a:endParaRPr lang="en-US"/>
          </a:p>
          <a:p>
            <a:r>
              <a:rPr lang="en-US"/>
              <a:t>Almost every software program works by accepting input, doing some computation on that input, and producing some output.  The output of the program is inevitably some function of the input.  What this means is that users have control over the output of the program by changing the input.  A spell-checking program might accept a sentence as input, and produce a sentence with “correctly” spelled words as output.  In the example on this slide, such a program might take an incorrectly spelled word, “acheive” in the sentence “Let’s achieve security” and produce a correctly spelled version of the word “achieve” in the output sentence.</a:t>
            </a:r>
          </a:p>
          <a:p>
            <a:endParaRPr lang="en-US"/>
          </a:p>
          <a:p>
            <a:r>
              <a:rPr lang="en-US"/>
              <a:t>Hidden values – may not always realize that you are really accepting input from the user.  Same issue crops up with cookies.  Should MAC params.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9AE6685C-4803-8741-9917-F78FF26281FE}" type="slidenum">
              <a:rPr lang="en-US"/>
              <a:pPr/>
              <a:t>16</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endParaRPr lang="en-US"/>
          </a:p>
          <a:p>
            <a:r>
              <a:rPr lang="en-US"/>
              <a:t>But what if we give them program a really long word as input, an input word so long that the programmer never expected? If the program is not written carefully, it might just crash.  Or worse, it might not crash, and produce some result that may affect another program.  </a:t>
            </a:r>
          </a:p>
          <a:p>
            <a:endParaRPr lang="en-US"/>
          </a:p>
          <a:p>
            <a:r>
              <a:rPr lang="en-US"/>
              <a:t>In this lecture on input validation, we will learn what types of attacks are possible if user input is not validated, or checked.  We will see that some of the most serious software vulnerabilities result from unvalidated using input.  For example, a buffer overflow attack is a type of an input validation attack that is responsible for approximately 50 percent of vulnerabilities that allow Internet worms to easily spread.</a:t>
            </a:r>
          </a:p>
          <a:p>
            <a:endParaRPr lang="en-US"/>
          </a:p>
          <a:p>
            <a:r>
              <a:rPr lang="en-US"/>
              <a:t>We will return to this example at a later point.  But for right now, to motivate why input validation and specifically buffer overflow attacks can be so harmful, we will first illustrate what a simple buffer overflow vulnerability, and show how it can be exploited.</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5CCB5653-60CB-1641-A424-7251B02BBBD7}" type="slidenum">
              <a:rPr lang="en-US"/>
              <a:pPr/>
              <a:t>30</a:t>
            </a:fld>
            <a:endParaRPr lang="en-US"/>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r>
              <a:rPr lang="en-US"/>
              <a:t>Attacker saves as attack.html</a:t>
            </a:r>
          </a:p>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sz="2000" b="1">
                <a:solidFill>
                  <a:srgbClr val="FAFD00"/>
                </a:solidFill>
                <a:latin typeface="Times New Roman" pitchFamily="18" charset="0"/>
              </a:defRPr>
            </a:lvl1pPr>
            <a:lvl2pPr marL="742950" indent="-285750" defTabSz="966788">
              <a:defRPr sz="2000" b="1">
                <a:solidFill>
                  <a:srgbClr val="FAFD00"/>
                </a:solidFill>
                <a:latin typeface="Times New Roman" pitchFamily="18" charset="0"/>
              </a:defRPr>
            </a:lvl2pPr>
            <a:lvl3pPr marL="1143000" indent="-228600" defTabSz="966788">
              <a:defRPr sz="2000" b="1">
                <a:solidFill>
                  <a:srgbClr val="FAFD00"/>
                </a:solidFill>
                <a:latin typeface="Times New Roman" pitchFamily="18" charset="0"/>
              </a:defRPr>
            </a:lvl3pPr>
            <a:lvl4pPr marL="1600200" indent="-228600" defTabSz="966788">
              <a:defRPr sz="2000" b="1">
                <a:solidFill>
                  <a:srgbClr val="FAFD00"/>
                </a:solidFill>
                <a:latin typeface="Times New Roman" pitchFamily="18" charset="0"/>
              </a:defRPr>
            </a:lvl4pPr>
            <a:lvl5pPr marL="2057400" indent="-228600" defTabSz="966788">
              <a:defRPr sz="2000" b="1">
                <a:solidFill>
                  <a:srgbClr val="FAFD00"/>
                </a:solidFill>
                <a:latin typeface="Times New Roman" pitchFamily="18" charset="0"/>
              </a:defRPr>
            </a:lvl5pPr>
            <a:lvl6pPr marL="2514600" indent="-228600" defTabSz="966788" eaLnBrk="0" fontAlgn="base" hangingPunct="0">
              <a:spcBef>
                <a:spcPct val="0"/>
              </a:spcBef>
              <a:spcAft>
                <a:spcPct val="0"/>
              </a:spcAft>
              <a:defRPr sz="2000" b="1">
                <a:solidFill>
                  <a:srgbClr val="FAFD00"/>
                </a:solidFill>
                <a:latin typeface="Times New Roman" pitchFamily="18" charset="0"/>
              </a:defRPr>
            </a:lvl6pPr>
            <a:lvl7pPr marL="2971800" indent="-228600" defTabSz="966788" eaLnBrk="0" fontAlgn="base" hangingPunct="0">
              <a:spcBef>
                <a:spcPct val="0"/>
              </a:spcBef>
              <a:spcAft>
                <a:spcPct val="0"/>
              </a:spcAft>
              <a:defRPr sz="2000" b="1">
                <a:solidFill>
                  <a:srgbClr val="FAFD00"/>
                </a:solidFill>
                <a:latin typeface="Times New Roman" pitchFamily="18" charset="0"/>
              </a:defRPr>
            </a:lvl7pPr>
            <a:lvl8pPr marL="3429000" indent="-228600" defTabSz="966788" eaLnBrk="0" fontAlgn="base" hangingPunct="0">
              <a:spcBef>
                <a:spcPct val="0"/>
              </a:spcBef>
              <a:spcAft>
                <a:spcPct val="0"/>
              </a:spcAft>
              <a:defRPr sz="2000" b="1">
                <a:solidFill>
                  <a:srgbClr val="FAFD00"/>
                </a:solidFill>
                <a:latin typeface="Times New Roman" pitchFamily="18" charset="0"/>
              </a:defRPr>
            </a:lvl8pPr>
            <a:lvl9pPr marL="3886200" indent="-228600" defTabSz="966788" eaLnBrk="0" fontAlgn="base" hangingPunct="0">
              <a:spcBef>
                <a:spcPct val="0"/>
              </a:spcBef>
              <a:spcAft>
                <a:spcPct val="0"/>
              </a:spcAft>
              <a:defRPr sz="2000" b="1">
                <a:solidFill>
                  <a:srgbClr val="FAFD00"/>
                </a:solidFill>
                <a:latin typeface="Times New Roman" pitchFamily="18" charset="0"/>
              </a:defRPr>
            </a:lvl9pPr>
          </a:lstStyle>
          <a:p>
            <a:fld id="{1FB74F5B-2CA7-448B-8B54-4B9679942F86}" type="slidenum">
              <a:rPr lang="en-US" sz="1100" b="0" smtClean="0">
                <a:solidFill>
                  <a:schemeClr val="tx1"/>
                </a:solidFill>
              </a:rPr>
              <a:pPr/>
              <a:t>33</a:t>
            </a:fld>
            <a:endParaRPr lang="en-US" sz="1100" b="0" smtClean="0">
              <a:solidFill>
                <a:schemeClr val="tx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a:ln/>
        </p:spPr>
      </p:sp>
      <p:sp>
        <p:nvSpPr>
          <p:cNvPr id="122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319" tIns="48661" rIns="97319" bIns="48661"/>
          <a:lstStyle/>
          <a:p>
            <a:endParaRPr lang="en-US" smtClean="0"/>
          </a:p>
        </p:txBody>
      </p:sp>
      <p:sp>
        <p:nvSpPr>
          <p:cNvPr id="12292" name="Slide Number Placeholder 3"/>
          <p:cNvSpPr txBox="1">
            <a:spLocks noGrp="1"/>
          </p:cNvSpPr>
          <p:nvPr/>
        </p:nvSpPr>
        <p:spPr bwMode="auto">
          <a:xfrm>
            <a:off x="4144963" y="9121775"/>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135" tIns="0" rIns="20135" bIns="0" anchor="b"/>
          <a:lstStyle>
            <a:lvl1pPr defTabSz="966788">
              <a:defRPr sz="2000" b="1">
                <a:solidFill>
                  <a:srgbClr val="FAFD00"/>
                </a:solidFill>
                <a:latin typeface="Times New Roman" pitchFamily="18" charset="0"/>
              </a:defRPr>
            </a:lvl1pPr>
            <a:lvl2pPr marL="742950" indent="-285750" defTabSz="966788">
              <a:defRPr sz="2000" b="1">
                <a:solidFill>
                  <a:srgbClr val="FAFD00"/>
                </a:solidFill>
                <a:latin typeface="Times New Roman" pitchFamily="18" charset="0"/>
              </a:defRPr>
            </a:lvl2pPr>
            <a:lvl3pPr marL="1143000" indent="-228600" defTabSz="966788">
              <a:defRPr sz="2000" b="1">
                <a:solidFill>
                  <a:srgbClr val="FAFD00"/>
                </a:solidFill>
                <a:latin typeface="Times New Roman" pitchFamily="18" charset="0"/>
              </a:defRPr>
            </a:lvl3pPr>
            <a:lvl4pPr marL="1600200" indent="-228600" defTabSz="966788">
              <a:defRPr sz="2000" b="1">
                <a:solidFill>
                  <a:srgbClr val="FAFD00"/>
                </a:solidFill>
                <a:latin typeface="Times New Roman" pitchFamily="18" charset="0"/>
              </a:defRPr>
            </a:lvl4pPr>
            <a:lvl5pPr marL="2057400" indent="-228600" defTabSz="966788">
              <a:defRPr sz="2000" b="1">
                <a:solidFill>
                  <a:srgbClr val="FAFD00"/>
                </a:solidFill>
                <a:latin typeface="Times New Roman" pitchFamily="18" charset="0"/>
              </a:defRPr>
            </a:lvl5pPr>
            <a:lvl6pPr marL="2514600" indent="-228600" defTabSz="966788" eaLnBrk="0" fontAlgn="base" hangingPunct="0">
              <a:spcBef>
                <a:spcPct val="0"/>
              </a:spcBef>
              <a:spcAft>
                <a:spcPct val="0"/>
              </a:spcAft>
              <a:defRPr sz="2000" b="1">
                <a:solidFill>
                  <a:srgbClr val="FAFD00"/>
                </a:solidFill>
                <a:latin typeface="Times New Roman" pitchFamily="18" charset="0"/>
              </a:defRPr>
            </a:lvl6pPr>
            <a:lvl7pPr marL="2971800" indent="-228600" defTabSz="966788" eaLnBrk="0" fontAlgn="base" hangingPunct="0">
              <a:spcBef>
                <a:spcPct val="0"/>
              </a:spcBef>
              <a:spcAft>
                <a:spcPct val="0"/>
              </a:spcAft>
              <a:defRPr sz="2000" b="1">
                <a:solidFill>
                  <a:srgbClr val="FAFD00"/>
                </a:solidFill>
                <a:latin typeface="Times New Roman" pitchFamily="18" charset="0"/>
              </a:defRPr>
            </a:lvl7pPr>
            <a:lvl8pPr marL="3429000" indent="-228600" defTabSz="966788" eaLnBrk="0" fontAlgn="base" hangingPunct="0">
              <a:spcBef>
                <a:spcPct val="0"/>
              </a:spcBef>
              <a:spcAft>
                <a:spcPct val="0"/>
              </a:spcAft>
              <a:defRPr sz="2000" b="1">
                <a:solidFill>
                  <a:srgbClr val="FAFD00"/>
                </a:solidFill>
                <a:latin typeface="Times New Roman" pitchFamily="18" charset="0"/>
              </a:defRPr>
            </a:lvl8pPr>
            <a:lvl9pPr marL="3886200" indent="-228600" defTabSz="966788" eaLnBrk="0" fontAlgn="base" hangingPunct="0">
              <a:spcBef>
                <a:spcPct val="0"/>
              </a:spcBef>
              <a:spcAft>
                <a:spcPct val="0"/>
              </a:spcAft>
              <a:defRPr sz="2000" b="1">
                <a:solidFill>
                  <a:srgbClr val="FAFD00"/>
                </a:solidFill>
                <a:latin typeface="Times New Roman" pitchFamily="18" charset="0"/>
              </a:defRPr>
            </a:lvl9pPr>
          </a:lstStyle>
          <a:p>
            <a:pPr algn="r"/>
            <a:fld id="{BDE35E69-F297-46EC-B114-8A276D94698F}" type="slidenum">
              <a:rPr lang="en-US" sz="1100" b="0" i="1">
                <a:solidFill>
                  <a:schemeClr val="tx1"/>
                </a:solidFill>
              </a:rPr>
              <a:pPr algn="r"/>
              <a:t>2</a:t>
            </a:fld>
            <a:endParaRPr lang="en-US" sz="1100" b="0" i="1">
              <a:solidFill>
                <a:schemeClr val="tx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a:ln/>
        </p:spPr>
      </p:sp>
      <p:sp>
        <p:nvSpPr>
          <p:cNvPr id="133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33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sz="2000" b="1">
                <a:solidFill>
                  <a:srgbClr val="FAFD00"/>
                </a:solidFill>
                <a:latin typeface="Times New Roman" pitchFamily="18" charset="0"/>
              </a:defRPr>
            </a:lvl1pPr>
            <a:lvl2pPr marL="742950" indent="-285750" defTabSz="966788">
              <a:defRPr sz="2000" b="1">
                <a:solidFill>
                  <a:srgbClr val="FAFD00"/>
                </a:solidFill>
                <a:latin typeface="Times New Roman" pitchFamily="18" charset="0"/>
              </a:defRPr>
            </a:lvl2pPr>
            <a:lvl3pPr marL="1143000" indent="-228600" defTabSz="966788">
              <a:defRPr sz="2000" b="1">
                <a:solidFill>
                  <a:srgbClr val="FAFD00"/>
                </a:solidFill>
                <a:latin typeface="Times New Roman" pitchFamily="18" charset="0"/>
              </a:defRPr>
            </a:lvl3pPr>
            <a:lvl4pPr marL="1600200" indent="-228600" defTabSz="966788">
              <a:defRPr sz="2000" b="1">
                <a:solidFill>
                  <a:srgbClr val="FAFD00"/>
                </a:solidFill>
                <a:latin typeface="Times New Roman" pitchFamily="18" charset="0"/>
              </a:defRPr>
            </a:lvl4pPr>
            <a:lvl5pPr marL="2057400" indent="-228600" defTabSz="966788">
              <a:defRPr sz="2000" b="1">
                <a:solidFill>
                  <a:srgbClr val="FAFD00"/>
                </a:solidFill>
                <a:latin typeface="Times New Roman" pitchFamily="18" charset="0"/>
              </a:defRPr>
            </a:lvl5pPr>
            <a:lvl6pPr marL="2514600" indent="-228600" defTabSz="966788" eaLnBrk="0" fontAlgn="base" hangingPunct="0">
              <a:spcBef>
                <a:spcPct val="0"/>
              </a:spcBef>
              <a:spcAft>
                <a:spcPct val="0"/>
              </a:spcAft>
              <a:defRPr sz="2000" b="1">
                <a:solidFill>
                  <a:srgbClr val="FAFD00"/>
                </a:solidFill>
                <a:latin typeface="Times New Roman" pitchFamily="18" charset="0"/>
              </a:defRPr>
            </a:lvl6pPr>
            <a:lvl7pPr marL="2971800" indent="-228600" defTabSz="966788" eaLnBrk="0" fontAlgn="base" hangingPunct="0">
              <a:spcBef>
                <a:spcPct val="0"/>
              </a:spcBef>
              <a:spcAft>
                <a:spcPct val="0"/>
              </a:spcAft>
              <a:defRPr sz="2000" b="1">
                <a:solidFill>
                  <a:srgbClr val="FAFD00"/>
                </a:solidFill>
                <a:latin typeface="Times New Roman" pitchFamily="18" charset="0"/>
              </a:defRPr>
            </a:lvl7pPr>
            <a:lvl8pPr marL="3429000" indent="-228600" defTabSz="966788" eaLnBrk="0" fontAlgn="base" hangingPunct="0">
              <a:spcBef>
                <a:spcPct val="0"/>
              </a:spcBef>
              <a:spcAft>
                <a:spcPct val="0"/>
              </a:spcAft>
              <a:defRPr sz="2000" b="1">
                <a:solidFill>
                  <a:srgbClr val="FAFD00"/>
                </a:solidFill>
                <a:latin typeface="Times New Roman" pitchFamily="18" charset="0"/>
              </a:defRPr>
            </a:lvl8pPr>
            <a:lvl9pPr marL="3886200" indent="-228600" defTabSz="966788" eaLnBrk="0" fontAlgn="base" hangingPunct="0">
              <a:spcBef>
                <a:spcPct val="0"/>
              </a:spcBef>
              <a:spcAft>
                <a:spcPct val="0"/>
              </a:spcAft>
              <a:defRPr sz="2000" b="1">
                <a:solidFill>
                  <a:srgbClr val="FAFD00"/>
                </a:solidFill>
                <a:latin typeface="Times New Roman" pitchFamily="18" charset="0"/>
              </a:defRPr>
            </a:lvl9pPr>
          </a:lstStyle>
          <a:p>
            <a:fld id="{8DF67C0E-7A91-4108-83B1-30C78E5EE35A}" type="slidenum">
              <a:rPr lang="en-US" sz="1100" b="0" smtClean="0">
                <a:solidFill>
                  <a:schemeClr val="tx1"/>
                </a:solidFill>
              </a:rPr>
              <a:pPr/>
              <a:t>3</a:t>
            </a:fld>
            <a:endParaRPr lang="en-US" sz="1100" b="0" smtClean="0">
              <a:solidFill>
                <a:schemeClr val="tx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E5C0B007-2333-844A-8E05-E4C74B5AB311}" type="slidenum">
              <a:rPr lang="en-US"/>
              <a:pPr/>
              <a:t>6</a:t>
            </a:fld>
            <a:endParaRPr lang="en-US"/>
          </a:p>
        </p:txBody>
      </p:sp>
      <p:sp>
        <p:nvSpPr>
          <p:cNvPr id="48131" name="Rectangle 2"/>
          <p:cNvSpPr>
            <a:spLocks noGrp="1" noRot="1" noChangeAspect="1" noChangeArrowheads="1" noTextEdit="1"/>
          </p:cNvSpPr>
          <p:nvPr>
            <p:ph type="sldImg"/>
          </p:nvPr>
        </p:nvSpPr>
        <p:spPr>
          <a:xfrm>
            <a:off x="1258888" y="720725"/>
            <a:ext cx="4800600" cy="3600450"/>
          </a:xfrm>
          <a:solidFill>
            <a:srgbClr val="FFFFFF"/>
          </a:solidFill>
          <a:ln/>
        </p:spPr>
      </p:sp>
      <p:sp>
        <p:nvSpPr>
          <p:cNvPr id="48132" name="Rectangle 3"/>
          <p:cNvSpPr>
            <a:spLocks noGrp="1" noChangeArrowheads="1"/>
          </p:cNvSpPr>
          <p:nvPr>
            <p:ph type="body" idx="1"/>
          </p:nvPr>
        </p:nvSpPr>
        <p:spPr>
          <a:xfrm>
            <a:off x="731520" y="4560570"/>
            <a:ext cx="5852160" cy="4320540"/>
          </a:xfrm>
          <a:solidFill>
            <a:srgbClr val="FFFFFF"/>
          </a:solidFill>
          <a:ln>
            <a:solidFill>
              <a:srgbClr val="000000"/>
            </a:solidFill>
          </a:ln>
        </p:spPr>
        <p:txBody>
          <a:bodyPr/>
          <a:lstStyle/>
          <a:p>
            <a:r>
              <a:rPr lang="en-US"/>
              <a:t>So before we define what a buffer overflow vulnerability is, let’s first clarify what we mean by a “buffer.”  A buffer is simply a memory location that can be used to store user input.  Very often, buffers have a fixed maximum size.  If the user provides more input than can fit in the buffer, the extra input might end up in places in memory that we do not expect, and the buffer is said to overflow.  Let’s look at a simple example of a buffer, and how a buffer overflow can occur.</a:t>
            </a:r>
          </a:p>
          <a:p>
            <a:endParaRPr lang="en-US"/>
          </a:p>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43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sz="2000" b="1">
                <a:solidFill>
                  <a:srgbClr val="FAFD00"/>
                </a:solidFill>
                <a:latin typeface="Times New Roman" pitchFamily="18" charset="0"/>
              </a:defRPr>
            </a:lvl1pPr>
            <a:lvl2pPr marL="742950" indent="-285750" defTabSz="966788">
              <a:defRPr sz="2000" b="1">
                <a:solidFill>
                  <a:srgbClr val="FAFD00"/>
                </a:solidFill>
                <a:latin typeface="Times New Roman" pitchFamily="18" charset="0"/>
              </a:defRPr>
            </a:lvl2pPr>
            <a:lvl3pPr marL="1143000" indent="-228600" defTabSz="966788">
              <a:defRPr sz="2000" b="1">
                <a:solidFill>
                  <a:srgbClr val="FAFD00"/>
                </a:solidFill>
                <a:latin typeface="Times New Roman" pitchFamily="18" charset="0"/>
              </a:defRPr>
            </a:lvl3pPr>
            <a:lvl4pPr marL="1600200" indent="-228600" defTabSz="966788">
              <a:defRPr sz="2000" b="1">
                <a:solidFill>
                  <a:srgbClr val="FAFD00"/>
                </a:solidFill>
                <a:latin typeface="Times New Roman" pitchFamily="18" charset="0"/>
              </a:defRPr>
            </a:lvl4pPr>
            <a:lvl5pPr marL="2057400" indent="-228600" defTabSz="966788">
              <a:defRPr sz="2000" b="1">
                <a:solidFill>
                  <a:srgbClr val="FAFD00"/>
                </a:solidFill>
                <a:latin typeface="Times New Roman" pitchFamily="18" charset="0"/>
              </a:defRPr>
            </a:lvl5pPr>
            <a:lvl6pPr marL="2514600" indent="-228600" defTabSz="966788" eaLnBrk="0" fontAlgn="base" hangingPunct="0">
              <a:spcBef>
                <a:spcPct val="0"/>
              </a:spcBef>
              <a:spcAft>
                <a:spcPct val="0"/>
              </a:spcAft>
              <a:defRPr sz="2000" b="1">
                <a:solidFill>
                  <a:srgbClr val="FAFD00"/>
                </a:solidFill>
                <a:latin typeface="Times New Roman" pitchFamily="18" charset="0"/>
              </a:defRPr>
            </a:lvl6pPr>
            <a:lvl7pPr marL="2971800" indent="-228600" defTabSz="966788" eaLnBrk="0" fontAlgn="base" hangingPunct="0">
              <a:spcBef>
                <a:spcPct val="0"/>
              </a:spcBef>
              <a:spcAft>
                <a:spcPct val="0"/>
              </a:spcAft>
              <a:defRPr sz="2000" b="1">
                <a:solidFill>
                  <a:srgbClr val="FAFD00"/>
                </a:solidFill>
                <a:latin typeface="Times New Roman" pitchFamily="18" charset="0"/>
              </a:defRPr>
            </a:lvl7pPr>
            <a:lvl8pPr marL="3429000" indent="-228600" defTabSz="966788" eaLnBrk="0" fontAlgn="base" hangingPunct="0">
              <a:spcBef>
                <a:spcPct val="0"/>
              </a:spcBef>
              <a:spcAft>
                <a:spcPct val="0"/>
              </a:spcAft>
              <a:defRPr sz="2000" b="1">
                <a:solidFill>
                  <a:srgbClr val="FAFD00"/>
                </a:solidFill>
                <a:latin typeface="Times New Roman" pitchFamily="18" charset="0"/>
              </a:defRPr>
            </a:lvl8pPr>
            <a:lvl9pPr marL="3886200" indent="-228600" defTabSz="966788" eaLnBrk="0" fontAlgn="base" hangingPunct="0">
              <a:spcBef>
                <a:spcPct val="0"/>
              </a:spcBef>
              <a:spcAft>
                <a:spcPct val="0"/>
              </a:spcAft>
              <a:defRPr sz="2000" b="1">
                <a:solidFill>
                  <a:srgbClr val="FAFD00"/>
                </a:solidFill>
                <a:latin typeface="Times New Roman" pitchFamily="18" charset="0"/>
              </a:defRPr>
            </a:lvl9pPr>
          </a:lstStyle>
          <a:p>
            <a:fld id="{3474B873-85F8-43F8-AFAE-B15A92DE7091}" type="slidenum">
              <a:rPr lang="en-US" sz="1100" b="0" smtClean="0">
                <a:solidFill>
                  <a:schemeClr val="tx1"/>
                </a:solidFill>
              </a:rPr>
              <a:pPr/>
              <a:t>7</a:t>
            </a:fld>
            <a:endParaRPr lang="en-US" sz="1100" b="0" smtClean="0">
              <a:solidFill>
                <a:schemeClr val="tx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43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sz="2000" b="1">
                <a:solidFill>
                  <a:srgbClr val="FAFD00"/>
                </a:solidFill>
                <a:latin typeface="Times New Roman" pitchFamily="18" charset="0"/>
              </a:defRPr>
            </a:lvl1pPr>
            <a:lvl2pPr marL="742950" indent="-285750" defTabSz="966788">
              <a:defRPr sz="2000" b="1">
                <a:solidFill>
                  <a:srgbClr val="FAFD00"/>
                </a:solidFill>
                <a:latin typeface="Times New Roman" pitchFamily="18" charset="0"/>
              </a:defRPr>
            </a:lvl2pPr>
            <a:lvl3pPr marL="1143000" indent="-228600" defTabSz="966788">
              <a:defRPr sz="2000" b="1">
                <a:solidFill>
                  <a:srgbClr val="FAFD00"/>
                </a:solidFill>
                <a:latin typeface="Times New Roman" pitchFamily="18" charset="0"/>
              </a:defRPr>
            </a:lvl3pPr>
            <a:lvl4pPr marL="1600200" indent="-228600" defTabSz="966788">
              <a:defRPr sz="2000" b="1">
                <a:solidFill>
                  <a:srgbClr val="FAFD00"/>
                </a:solidFill>
                <a:latin typeface="Times New Roman" pitchFamily="18" charset="0"/>
              </a:defRPr>
            </a:lvl4pPr>
            <a:lvl5pPr marL="2057400" indent="-228600" defTabSz="966788">
              <a:defRPr sz="2000" b="1">
                <a:solidFill>
                  <a:srgbClr val="FAFD00"/>
                </a:solidFill>
                <a:latin typeface="Times New Roman" pitchFamily="18" charset="0"/>
              </a:defRPr>
            </a:lvl5pPr>
            <a:lvl6pPr marL="2514600" indent="-228600" defTabSz="966788" eaLnBrk="0" fontAlgn="base" hangingPunct="0">
              <a:spcBef>
                <a:spcPct val="0"/>
              </a:spcBef>
              <a:spcAft>
                <a:spcPct val="0"/>
              </a:spcAft>
              <a:defRPr sz="2000" b="1">
                <a:solidFill>
                  <a:srgbClr val="FAFD00"/>
                </a:solidFill>
                <a:latin typeface="Times New Roman" pitchFamily="18" charset="0"/>
              </a:defRPr>
            </a:lvl6pPr>
            <a:lvl7pPr marL="2971800" indent="-228600" defTabSz="966788" eaLnBrk="0" fontAlgn="base" hangingPunct="0">
              <a:spcBef>
                <a:spcPct val="0"/>
              </a:spcBef>
              <a:spcAft>
                <a:spcPct val="0"/>
              </a:spcAft>
              <a:defRPr sz="2000" b="1">
                <a:solidFill>
                  <a:srgbClr val="FAFD00"/>
                </a:solidFill>
                <a:latin typeface="Times New Roman" pitchFamily="18" charset="0"/>
              </a:defRPr>
            </a:lvl7pPr>
            <a:lvl8pPr marL="3429000" indent="-228600" defTabSz="966788" eaLnBrk="0" fontAlgn="base" hangingPunct="0">
              <a:spcBef>
                <a:spcPct val="0"/>
              </a:spcBef>
              <a:spcAft>
                <a:spcPct val="0"/>
              </a:spcAft>
              <a:defRPr sz="2000" b="1">
                <a:solidFill>
                  <a:srgbClr val="FAFD00"/>
                </a:solidFill>
                <a:latin typeface="Times New Roman" pitchFamily="18" charset="0"/>
              </a:defRPr>
            </a:lvl8pPr>
            <a:lvl9pPr marL="3886200" indent="-228600" defTabSz="966788" eaLnBrk="0" fontAlgn="base" hangingPunct="0">
              <a:spcBef>
                <a:spcPct val="0"/>
              </a:spcBef>
              <a:spcAft>
                <a:spcPct val="0"/>
              </a:spcAft>
              <a:defRPr sz="2000" b="1">
                <a:solidFill>
                  <a:srgbClr val="FAFD00"/>
                </a:solidFill>
                <a:latin typeface="Times New Roman" pitchFamily="18" charset="0"/>
              </a:defRPr>
            </a:lvl9pPr>
          </a:lstStyle>
          <a:p>
            <a:fld id="{3474B873-85F8-43F8-AFAE-B15A92DE7091}" type="slidenum">
              <a:rPr lang="en-US" sz="1100" b="0" smtClean="0">
                <a:solidFill>
                  <a:schemeClr val="tx1"/>
                </a:solidFill>
              </a:rPr>
              <a:pPr/>
              <a:t>8</a:t>
            </a:fld>
            <a:endParaRPr lang="en-US" sz="1100" b="0" smtClean="0">
              <a:solidFill>
                <a:schemeClr val="tx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43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sz="2000" b="1">
                <a:solidFill>
                  <a:srgbClr val="FAFD00"/>
                </a:solidFill>
                <a:latin typeface="Times New Roman" pitchFamily="18" charset="0"/>
              </a:defRPr>
            </a:lvl1pPr>
            <a:lvl2pPr marL="742950" indent="-285750" defTabSz="966788">
              <a:defRPr sz="2000" b="1">
                <a:solidFill>
                  <a:srgbClr val="FAFD00"/>
                </a:solidFill>
                <a:latin typeface="Times New Roman" pitchFamily="18" charset="0"/>
              </a:defRPr>
            </a:lvl2pPr>
            <a:lvl3pPr marL="1143000" indent="-228600" defTabSz="966788">
              <a:defRPr sz="2000" b="1">
                <a:solidFill>
                  <a:srgbClr val="FAFD00"/>
                </a:solidFill>
                <a:latin typeface="Times New Roman" pitchFamily="18" charset="0"/>
              </a:defRPr>
            </a:lvl3pPr>
            <a:lvl4pPr marL="1600200" indent="-228600" defTabSz="966788">
              <a:defRPr sz="2000" b="1">
                <a:solidFill>
                  <a:srgbClr val="FAFD00"/>
                </a:solidFill>
                <a:latin typeface="Times New Roman" pitchFamily="18" charset="0"/>
              </a:defRPr>
            </a:lvl4pPr>
            <a:lvl5pPr marL="2057400" indent="-228600" defTabSz="966788">
              <a:defRPr sz="2000" b="1">
                <a:solidFill>
                  <a:srgbClr val="FAFD00"/>
                </a:solidFill>
                <a:latin typeface="Times New Roman" pitchFamily="18" charset="0"/>
              </a:defRPr>
            </a:lvl5pPr>
            <a:lvl6pPr marL="2514600" indent="-228600" defTabSz="966788" eaLnBrk="0" fontAlgn="base" hangingPunct="0">
              <a:spcBef>
                <a:spcPct val="0"/>
              </a:spcBef>
              <a:spcAft>
                <a:spcPct val="0"/>
              </a:spcAft>
              <a:defRPr sz="2000" b="1">
                <a:solidFill>
                  <a:srgbClr val="FAFD00"/>
                </a:solidFill>
                <a:latin typeface="Times New Roman" pitchFamily="18" charset="0"/>
              </a:defRPr>
            </a:lvl6pPr>
            <a:lvl7pPr marL="2971800" indent="-228600" defTabSz="966788" eaLnBrk="0" fontAlgn="base" hangingPunct="0">
              <a:spcBef>
                <a:spcPct val="0"/>
              </a:spcBef>
              <a:spcAft>
                <a:spcPct val="0"/>
              </a:spcAft>
              <a:defRPr sz="2000" b="1">
                <a:solidFill>
                  <a:srgbClr val="FAFD00"/>
                </a:solidFill>
                <a:latin typeface="Times New Roman" pitchFamily="18" charset="0"/>
              </a:defRPr>
            </a:lvl7pPr>
            <a:lvl8pPr marL="3429000" indent="-228600" defTabSz="966788" eaLnBrk="0" fontAlgn="base" hangingPunct="0">
              <a:spcBef>
                <a:spcPct val="0"/>
              </a:spcBef>
              <a:spcAft>
                <a:spcPct val="0"/>
              </a:spcAft>
              <a:defRPr sz="2000" b="1">
                <a:solidFill>
                  <a:srgbClr val="FAFD00"/>
                </a:solidFill>
                <a:latin typeface="Times New Roman" pitchFamily="18" charset="0"/>
              </a:defRPr>
            </a:lvl8pPr>
            <a:lvl9pPr marL="3886200" indent="-228600" defTabSz="966788" eaLnBrk="0" fontAlgn="base" hangingPunct="0">
              <a:spcBef>
                <a:spcPct val="0"/>
              </a:spcBef>
              <a:spcAft>
                <a:spcPct val="0"/>
              </a:spcAft>
              <a:defRPr sz="2000" b="1">
                <a:solidFill>
                  <a:srgbClr val="FAFD00"/>
                </a:solidFill>
                <a:latin typeface="Times New Roman" pitchFamily="18" charset="0"/>
              </a:defRPr>
            </a:lvl9pPr>
          </a:lstStyle>
          <a:p>
            <a:fld id="{3474B873-85F8-43F8-AFAE-B15A92DE7091}" type="slidenum">
              <a:rPr lang="en-US" sz="1100" b="0" smtClean="0">
                <a:solidFill>
                  <a:schemeClr val="tx1"/>
                </a:solidFill>
              </a:rPr>
              <a:pPr/>
              <a:t>10</a:t>
            </a:fld>
            <a:endParaRPr lang="en-US" sz="1100" b="0" smtClean="0">
              <a:solidFill>
                <a:schemeClr val="tx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53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sz="2000" b="1">
                <a:solidFill>
                  <a:srgbClr val="FAFD00"/>
                </a:solidFill>
                <a:latin typeface="Times New Roman" pitchFamily="18" charset="0"/>
              </a:defRPr>
            </a:lvl1pPr>
            <a:lvl2pPr marL="742950" indent="-285750" defTabSz="966788">
              <a:defRPr sz="2000" b="1">
                <a:solidFill>
                  <a:srgbClr val="FAFD00"/>
                </a:solidFill>
                <a:latin typeface="Times New Roman" pitchFamily="18" charset="0"/>
              </a:defRPr>
            </a:lvl2pPr>
            <a:lvl3pPr marL="1143000" indent="-228600" defTabSz="966788">
              <a:defRPr sz="2000" b="1">
                <a:solidFill>
                  <a:srgbClr val="FAFD00"/>
                </a:solidFill>
                <a:latin typeface="Times New Roman" pitchFamily="18" charset="0"/>
              </a:defRPr>
            </a:lvl3pPr>
            <a:lvl4pPr marL="1600200" indent="-228600" defTabSz="966788">
              <a:defRPr sz="2000" b="1">
                <a:solidFill>
                  <a:srgbClr val="FAFD00"/>
                </a:solidFill>
                <a:latin typeface="Times New Roman" pitchFamily="18" charset="0"/>
              </a:defRPr>
            </a:lvl4pPr>
            <a:lvl5pPr marL="2057400" indent="-228600" defTabSz="966788">
              <a:defRPr sz="2000" b="1">
                <a:solidFill>
                  <a:srgbClr val="FAFD00"/>
                </a:solidFill>
                <a:latin typeface="Times New Roman" pitchFamily="18" charset="0"/>
              </a:defRPr>
            </a:lvl5pPr>
            <a:lvl6pPr marL="2514600" indent="-228600" defTabSz="966788" eaLnBrk="0" fontAlgn="base" hangingPunct="0">
              <a:spcBef>
                <a:spcPct val="0"/>
              </a:spcBef>
              <a:spcAft>
                <a:spcPct val="0"/>
              </a:spcAft>
              <a:defRPr sz="2000" b="1">
                <a:solidFill>
                  <a:srgbClr val="FAFD00"/>
                </a:solidFill>
                <a:latin typeface="Times New Roman" pitchFamily="18" charset="0"/>
              </a:defRPr>
            </a:lvl6pPr>
            <a:lvl7pPr marL="2971800" indent="-228600" defTabSz="966788" eaLnBrk="0" fontAlgn="base" hangingPunct="0">
              <a:spcBef>
                <a:spcPct val="0"/>
              </a:spcBef>
              <a:spcAft>
                <a:spcPct val="0"/>
              </a:spcAft>
              <a:defRPr sz="2000" b="1">
                <a:solidFill>
                  <a:srgbClr val="FAFD00"/>
                </a:solidFill>
                <a:latin typeface="Times New Roman" pitchFamily="18" charset="0"/>
              </a:defRPr>
            </a:lvl7pPr>
            <a:lvl8pPr marL="3429000" indent="-228600" defTabSz="966788" eaLnBrk="0" fontAlgn="base" hangingPunct="0">
              <a:spcBef>
                <a:spcPct val="0"/>
              </a:spcBef>
              <a:spcAft>
                <a:spcPct val="0"/>
              </a:spcAft>
              <a:defRPr sz="2000" b="1">
                <a:solidFill>
                  <a:srgbClr val="FAFD00"/>
                </a:solidFill>
                <a:latin typeface="Times New Roman" pitchFamily="18" charset="0"/>
              </a:defRPr>
            </a:lvl8pPr>
            <a:lvl9pPr marL="3886200" indent="-228600" defTabSz="966788" eaLnBrk="0" fontAlgn="base" hangingPunct="0">
              <a:spcBef>
                <a:spcPct val="0"/>
              </a:spcBef>
              <a:spcAft>
                <a:spcPct val="0"/>
              </a:spcAft>
              <a:defRPr sz="2000" b="1">
                <a:solidFill>
                  <a:srgbClr val="FAFD00"/>
                </a:solidFill>
                <a:latin typeface="Times New Roman" pitchFamily="18" charset="0"/>
              </a:defRPr>
            </a:lvl9pPr>
          </a:lstStyle>
          <a:p>
            <a:fld id="{8C0B5533-9335-4647-BEAD-ECC7DD5033F1}" type="slidenum">
              <a:rPr lang="en-US" sz="1100" b="0" smtClean="0">
                <a:solidFill>
                  <a:schemeClr val="tx1"/>
                </a:solidFill>
              </a:rPr>
              <a:pPr/>
              <a:t>11</a:t>
            </a:fld>
            <a:endParaRPr lang="en-US" sz="1100" b="0" smtClean="0">
              <a:solidFill>
                <a:schemeClr val="tx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sz="2000" b="1">
                <a:solidFill>
                  <a:srgbClr val="FAFD00"/>
                </a:solidFill>
                <a:latin typeface="Times New Roman" pitchFamily="18" charset="0"/>
              </a:defRPr>
            </a:lvl1pPr>
            <a:lvl2pPr marL="742950" indent="-285750" defTabSz="966788">
              <a:defRPr sz="2000" b="1">
                <a:solidFill>
                  <a:srgbClr val="FAFD00"/>
                </a:solidFill>
                <a:latin typeface="Times New Roman" pitchFamily="18" charset="0"/>
              </a:defRPr>
            </a:lvl2pPr>
            <a:lvl3pPr marL="1143000" indent="-228600" defTabSz="966788">
              <a:defRPr sz="2000" b="1">
                <a:solidFill>
                  <a:srgbClr val="FAFD00"/>
                </a:solidFill>
                <a:latin typeface="Times New Roman" pitchFamily="18" charset="0"/>
              </a:defRPr>
            </a:lvl3pPr>
            <a:lvl4pPr marL="1600200" indent="-228600" defTabSz="966788">
              <a:defRPr sz="2000" b="1">
                <a:solidFill>
                  <a:srgbClr val="FAFD00"/>
                </a:solidFill>
                <a:latin typeface="Times New Roman" pitchFamily="18" charset="0"/>
              </a:defRPr>
            </a:lvl4pPr>
            <a:lvl5pPr marL="2057400" indent="-228600" defTabSz="966788">
              <a:defRPr sz="2000" b="1">
                <a:solidFill>
                  <a:srgbClr val="FAFD00"/>
                </a:solidFill>
                <a:latin typeface="Times New Roman" pitchFamily="18" charset="0"/>
              </a:defRPr>
            </a:lvl5pPr>
            <a:lvl6pPr marL="2514600" indent="-228600" defTabSz="966788" eaLnBrk="0" fontAlgn="base" hangingPunct="0">
              <a:spcBef>
                <a:spcPct val="0"/>
              </a:spcBef>
              <a:spcAft>
                <a:spcPct val="0"/>
              </a:spcAft>
              <a:defRPr sz="2000" b="1">
                <a:solidFill>
                  <a:srgbClr val="FAFD00"/>
                </a:solidFill>
                <a:latin typeface="Times New Roman" pitchFamily="18" charset="0"/>
              </a:defRPr>
            </a:lvl6pPr>
            <a:lvl7pPr marL="2971800" indent="-228600" defTabSz="966788" eaLnBrk="0" fontAlgn="base" hangingPunct="0">
              <a:spcBef>
                <a:spcPct val="0"/>
              </a:spcBef>
              <a:spcAft>
                <a:spcPct val="0"/>
              </a:spcAft>
              <a:defRPr sz="2000" b="1">
                <a:solidFill>
                  <a:srgbClr val="FAFD00"/>
                </a:solidFill>
                <a:latin typeface="Times New Roman" pitchFamily="18" charset="0"/>
              </a:defRPr>
            </a:lvl7pPr>
            <a:lvl8pPr marL="3429000" indent="-228600" defTabSz="966788" eaLnBrk="0" fontAlgn="base" hangingPunct="0">
              <a:spcBef>
                <a:spcPct val="0"/>
              </a:spcBef>
              <a:spcAft>
                <a:spcPct val="0"/>
              </a:spcAft>
              <a:defRPr sz="2000" b="1">
                <a:solidFill>
                  <a:srgbClr val="FAFD00"/>
                </a:solidFill>
                <a:latin typeface="Times New Roman" pitchFamily="18" charset="0"/>
              </a:defRPr>
            </a:lvl8pPr>
            <a:lvl9pPr marL="3886200" indent="-228600" defTabSz="966788" eaLnBrk="0" fontAlgn="base" hangingPunct="0">
              <a:spcBef>
                <a:spcPct val="0"/>
              </a:spcBef>
              <a:spcAft>
                <a:spcPct val="0"/>
              </a:spcAft>
              <a:defRPr sz="2000" b="1">
                <a:solidFill>
                  <a:srgbClr val="FAFD00"/>
                </a:solidFill>
                <a:latin typeface="Times New Roman" pitchFamily="18" charset="0"/>
              </a:defRPr>
            </a:lvl9pPr>
          </a:lstStyle>
          <a:p>
            <a:fld id="{635456A3-160D-4363-A810-06B975F1BD6C}" type="slidenum">
              <a:rPr lang="en-US" sz="1100" b="0" smtClean="0">
                <a:solidFill>
                  <a:schemeClr val="tx1"/>
                </a:solidFill>
              </a:rPr>
              <a:pPr/>
              <a:t>12</a:t>
            </a:fld>
            <a:endParaRPr lang="en-US" sz="1100" b="0" smtClean="0">
              <a:solidFill>
                <a:schemeClr val="tx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7" name="TextBox 6"/>
          <p:cNvSpPr txBox="1"/>
          <p:nvPr/>
        </p:nvSpPr>
        <p:spPr>
          <a:xfrm>
            <a:off x="195309" y="6187736"/>
            <a:ext cx="6928822" cy="307777"/>
          </a:xfrm>
          <a:prstGeom prst="rect">
            <a:avLst/>
          </a:prstGeom>
          <a:solidFill>
            <a:srgbClr val="FFC000"/>
          </a:solidFill>
        </p:spPr>
        <p:txBody>
          <a:bodyPr wrap="square" rtlCol="0">
            <a:spAutoFit/>
          </a:bodyPr>
          <a:lstStyle/>
          <a:p>
            <a:r>
              <a:rPr lang="en-US" sz="1400" dirty="0" smtClean="0">
                <a:solidFill>
                  <a:srgbClr val="C00000"/>
                </a:solidFill>
              </a:rPr>
              <a:t>Slides by Paul </a:t>
            </a:r>
            <a:r>
              <a:rPr lang="en-US" sz="1400" dirty="0" err="1" smtClean="0">
                <a:solidFill>
                  <a:srgbClr val="C00000"/>
                </a:solidFill>
              </a:rPr>
              <a:t>Ammann</a:t>
            </a:r>
            <a:r>
              <a:rPr lang="en-US" sz="1400" baseline="0" dirty="0" smtClean="0">
                <a:solidFill>
                  <a:srgbClr val="C00000"/>
                </a:solidFill>
              </a:rPr>
              <a:t> and Jeff Offutt with some </a:t>
            </a:r>
            <a:r>
              <a:rPr lang="en-US" sz="1400" baseline="0" dirty="0" err="1" smtClean="0">
                <a:solidFill>
                  <a:srgbClr val="C00000"/>
                </a:solidFill>
              </a:rPr>
              <a:t>modifcations</a:t>
            </a:r>
            <a:r>
              <a:rPr lang="en-US" sz="1400" baseline="0" dirty="0" smtClean="0">
                <a:solidFill>
                  <a:srgbClr val="C00000"/>
                </a:solidFill>
              </a:rPr>
              <a:t> by </a:t>
            </a:r>
            <a:r>
              <a:rPr lang="en-US" sz="1400" baseline="0" dirty="0" err="1" smtClean="0">
                <a:solidFill>
                  <a:srgbClr val="C00000"/>
                </a:solidFill>
              </a:rPr>
              <a:t>Prem</a:t>
            </a:r>
            <a:r>
              <a:rPr lang="en-US" sz="1400" baseline="0" dirty="0" smtClean="0">
                <a:solidFill>
                  <a:srgbClr val="C00000"/>
                </a:solidFill>
              </a:rPr>
              <a:t> Uppuluri.</a:t>
            </a:r>
            <a:endParaRPr lang="en-US" sz="1400" dirty="0">
              <a:solidFill>
                <a:srgbClr val="C00000"/>
              </a:solidFill>
            </a:endParaRPr>
          </a:p>
        </p:txBody>
      </p:sp>
    </p:spTree>
    <p:extLst>
      <p:ext uri="{BB962C8B-B14F-4D97-AF65-F5344CB8AC3E}">
        <p14:creationId xmlns:p14="http://schemas.microsoft.com/office/powerpoint/2010/main" val="2509316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Introduction to Software Testing  (Ch 9.2)</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 Ammann &amp; Offutt</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95085E8-84BE-4CC5-A2DE-461A16D869F0}" type="slidenum">
              <a:rPr lang="en-US" smtClean="0"/>
              <a:pPr>
                <a:defRPr/>
              </a:pPr>
              <a:t>‹#›</a:t>
            </a:fld>
            <a:endParaRPr lang="en-US"/>
          </a:p>
        </p:txBody>
      </p:sp>
    </p:spTree>
    <p:extLst>
      <p:ext uri="{BB962C8B-B14F-4D97-AF65-F5344CB8AC3E}">
        <p14:creationId xmlns:p14="http://schemas.microsoft.com/office/powerpoint/2010/main" val="3002678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52400"/>
            <a:ext cx="1943100"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152400"/>
            <a:ext cx="5676900"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Introduction to Software Testing  (Ch 9.2)</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 Ammann &amp; Offutt</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BF4732B-88ED-411D-99D6-6CF333186AA8}" type="slidenum">
              <a:rPr lang="en-US" smtClean="0"/>
              <a:pPr>
                <a:defRPr/>
              </a:pPr>
              <a:t>‹#›</a:t>
            </a:fld>
            <a:endParaRPr lang="en-US"/>
          </a:p>
        </p:txBody>
      </p:sp>
    </p:spTree>
    <p:extLst>
      <p:ext uri="{BB962C8B-B14F-4D97-AF65-F5344CB8AC3E}">
        <p14:creationId xmlns:p14="http://schemas.microsoft.com/office/powerpoint/2010/main" val="1281998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Introduction to Software Testing  (Ch 9.2)</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 Ammann &amp; Offutt</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764BE1A-A700-44E2-B0A0-C457656B6684}" type="slidenum">
              <a:rPr lang="en-US" smtClean="0"/>
              <a:pPr>
                <a:defRPr/>
              </a:pPr>
              <a:t>‹#›</a:t>
            </a:fld>
            <a:endParaRPr lang="en-US"/>
          </a:p>
        </p:txBody>
      </p:sp>
    </p:spTree>
    <p:extLst>
      <p:ext uri="{BB962C8B-B14F-4D97-AF65-F5344CB8AC3E}">
        <p14:creationId xmlns:p14="http://schemas.microsoft.com/office/powerpoint/2010/main" val="1562028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Introduction to Software Testing  (Ch 9.2)</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 Ammann &amp; Offutt</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B4692A2-513E-4E50-BBB1-665287DDEF56}" type="slidenum">
              <a:rPr lang="en-US" smtClean="0"/>
              <a:pPr>
                <a:defRPr/>
              </a:pPr>
              <a:t>‹#›</a:t>
            </a:fld>
            <a:endParaRPr lang="en-US"/>
          </a:p>
        </p:txBody>
      </p:sp>
    </p:spTree>
    <p:extLst>
      <p:ext uri="{BB962C8B-B14F-4D97-AF65-F5344CB8AC3E}">
        <p14:creationId xmlns:p14="http://schemas.microsoft.com/office/powerpoint/2010/main" val="2593192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066800"/>
            <a:ext cx="38100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38100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Introduction to Software Testing  (Ch 9.2)</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 Ammann &amp; Offutt</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1B6FD08-B2A0-400F-A80D-19B6690F6CD5}" type="slidenum">
              <a:rPr lang="en-US" smtClean="0"/>
              <a:pPr>
                <a:defRPr/>
              </a:pPr>
              <a:t>‹#›</a:t>
            </a:fld>
            <a:endParaRPr lang="en-US"/>
          </a:p>
        </p:txBody>
      </p:sp>
    </p:spTree>
    <p:extLst>
      <p:ext uri="{BB962C8B-B14F-4D97-AF65-F5344CB8AC3E}">
        <p14:creationId xmlns:p14="http://schemas.microsoft.com/office/powerpoint/2010/main" val="3472840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Introduction to Software Testing  (Ch 9.2)</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 Ammann &amp; Offutt</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E815BA7-56DB-4CF2-AA65-DBDD334905C7}" type="slidenum">
              <a:rPr lang="en-US" smtClean="0"/>
              <a:pPr>
                <a:defRPr/>
              </a:pPr>
              <a:t>‹#›</a:t>
            </a:fld>
            <a:endParaRPr lang="en-US"/>
          </a:p>
        </p:txBody>
      </p:sp>
    </p:spTree>
    <p:extLst>
      <p:ext uri="{BB962C8B-B14F-4D97-AF65-F5344CB8AC3E}">
        <p14:creationId xmlns:p14="http://schemas.microsoft.com/office/powerpoint/2010/main" val="510003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Introduction to Software Testing  (Ch 9.2)</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 Ammann &amp; Offutt</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F6CE8FF-D32D-4790-9396-A8A1DF07F0CE}" type="slidenum">
              <a:rPr lang="en-US" smtClean="0"/>
              <a:pPr>
                <a:defRPr/>
              </a:pPr>
              <a:t>‹#›</a:t>
            </a:fld>
            <a:endParaRPr lang="en-US"/>
          </a:p>
        </p:txBody>
      </p:sp>
    </p:spTree>
    <p:extLst>
      <p:ext uri="{BB962C8B-B14F-4D97-AF65-F5344CB8AC3E}">
        <p14:creationId xmlns:p14="http://schemas.microsoft.com/office/powerpoint/2010/main" val="4254972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5"/>
          <p:cNvSpPr>
            <a:spLocks noGrp="1" noChangeArrowheads="1"/>
          </p:cNvSpPr>
          <p:nvPr>
            <p:ph type="ftr" sz="quarter" idx="11"/>
          </p:nvPr>
        </p:nvSpPr>
        <p:spPr>
          <a:xfrm>
            <a:off x="135340" y="6125570"/>
            <a:ext cx="6961496" cy="457200"/>
          </a:xfrm>
          <a:solidFill>
            <a:srgbClr val="FFC000"/>
          </a:solidFill>
          <a:ln/>
        </p:spPr>
        <p:txBody>
          <a:bodyPr/>
          <a:lstStyle>
            <a:lvl1pPr>
              <a:defRPr>
                <a:solidFill>
                  <a:srgbClr val="C00000"/>
                </a:solidFill>
              </a:defRPr>
            </a:lvl1pPr>
          </a:lstStyle>
          <a:p>
            <a:pPr>
              <a:defRPr/>
            </a:pPr>
            <a:r>
              <a:rPr lang="en-US" dirty="0" smtClean="0"/>
              <a:t>© </a:t>
            </a:r>
            <a:r>
              <a:rPr lang="en-US" dirty="0" err="1" smtClean="0"/>
              <a:t>Ammann</a:t>
            </a:r>
            <a:r>
              <a:rPr lang="en-US" dirty="0" smtClean="0"/>
              <a:t> &amp; Offutt with some modifications by </a:t>
            </a:r>
            <a:r>
              <a:rPr lang="en-US" dirty="0" err="1" smtClean="0"/>
              <a:t>Prem</a:t>
            </a:r>
            <a:r>
              <a:rPr lang="en-US" dirty="0" smtClean="0"/>
              <a:t> Uppuluri</a:t>
            </a: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78D6145B-5415-4EB8-A617-EF3F8D12B16E}" type="slidenum">
              <a:rPr lang="en-US" smtClean="0"/>
              <a:pPr>
                <a:defRPr/>
              </a:pPr>
              <a:t>‹#›</a:t>
            </a:fld>
            <a:endParaRPr lang="en-US"/>
          </a:p>
        </p:txBody>
      </p:sp>
    </p:spTree>
    <p:extLst>
      <p:ext uri="{BB962C8B-B14F-4D97-AF65-F5344CB8AC3E}">
        <p14:creationId xmlns:p14="http://schemas.microsoft.com/office/powerpoint/2010/main" val="1100416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Introduction to Software Testing  (Ch 9.2)</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 Ammann &amp; Offutt</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63048CF-16D8-444A-A44B-F9D67F969822}" type="slidenum">
              <a:rPr lang="en-US" smtClean="0"/>
              <a:pPr>
                <a:defRPr/>
              </a:pPr>
              <a:t>‹#›</a:t>
            </a:fld>
            <a:endParaRPr lang="en-US"/>
          </a:p>
        </p:txBody>
      </p:sp>
    </p:spTree>
    <p:extLst>
      <p:ext uri="{BB962C8B-B14F-4D97-AF65-F5344CB8AC3E}">
        <p14:creationId xmlns:p14="http://schemas.microsoft.com/office/powerpoint/2010/main" val="215368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Introduction to Software Testing  (Ch 9.2)</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 Ammann &amp; Offutt</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74946CD-6331-49C4-85FD-E43028AF367B}" type="slidenum">
              <a:rPr lang="en-US" smtClean="0"/>
              <a:pPr>
                <a:defRPr/>
              </a:pPr>
              <a:t>‹#›</a:t>
            </a:fld>
            <a:endParaRPr lang="en-US"/>
          </a:p>
        </p:txBody>
      </p:sp>
    </p:spTree>
    <p:extLst>
      <p:ext uri="{BB962C8B-B14F-4D97-AF65-F5344CB8AC3E}">
        <p14:creationId xmlns:p14="http://schemas.microsoft.com/office/powerpoint/2010/main" val="42810912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152400"/>
            <a:ext cx="7772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1027" name="Rectangle 3"/>
          <p:cNvSpPr>
            <a:spLocks noGrp="1" noChangeArrowheads="1"/>
          </p:cNvSpPr>
          <p:nvPr>
            <p:ph type="body" idx="1"/>
          </p:nvPr>
        </p:nvSpPr>
        <p:spPr bwMode="auto">
          <a:xfrm>
            <a:off x="685800" y="1066800"/>
            <a:ext cx="77724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970756"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a:defRPr sz="1400">
                <a:latin typeface="Arial" charset="0"/>
                <a:ea typeface="+mn-ea"/>
              </a:defRPr>
            </a:lvl1pPr>
          </a:lstStyle>
          <a:p>
            <a:pPr>
              <a:defRPr/>
            </a:pPr>
            <a:r>
              <a:rPr lang="en-US" smtClean="0"/>
              <a:t>Introduction to Software Testing  (Ch 9.2)</a:t>
            </a:r>
            <a:endParaRPr lang="en-US" dirty="0"/>
          </a:p>
        </p:txBody>
      </p:sp>
      <p:sp>
        <p:nvSpPr>
          <p:cNvPr id="970757"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Arial" charset="0"/>
                <a:ea typeface="+mn-ea"/>
              </a:defRPr>
            </a:lvl1pPr>
          </a:lstStyle>
          <a:p>
            <a:pPr>
              <a:defRPr/>
            </a:pPr>
            <a:r>
              <a:rPr lang="en-US" smtClean="0"/>
              <a:t>© Ammann &amp; Offutt</a:t>
            </a:r>
            <a:endParaRPr lang="en-US"/>
          </a:p>
        </p:txBody>
      </p:sp>
      <p:sp>
        <p:nvSpPr>
          <p:cNvPr id="970758"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Arial" charset="0"/>
                <a:ea typeface="+mn-ea"/>
              </a:defRPr>
            </a:lvl1pPr>
          </a:lstStyle>
          <a:p>
            <a:pPr>
              <a:defRPr/>
            </a:pPr>
            <a:fld id="{2CC9D52A-9135-4B64-A26F-98440127CE81}" type="slidenum">
              <a:rPr lang="en-US" smtClean="0"/>
              <a:pPr>
                <a:defRPr/>
              </a:pPr>
              <a:t>‹#›</a:t>
            </a:fld>
            <a:endParaRPr lang="en-US"/>
          </a:p>
        </p:txBody>
      </p:sp>
      <p:sp>
        <p:nvSpPr>
          <p:cNvPr id="970759" name="Text Box 7"/>
          <p:cNvSpPr txBox="1">
            <a:spLocks noChangeArrowheads="1"/>
          </p:cNvSpPr>
          <p:nvPr/>
        </p:nvSpPr>
        <p:spPr bwMode="auto">
          <a:xfrm>
            <a:off x="228600" y="6172200"/>
            <a:ext cx="8382000" cy="336550"/>
          </a:xfrm>
          <a:prstGeom prst="rect">
            <a:avLst/>
          </a:prstGeom>
          <a:noFill/>
          <a:ln w="9525">
            <a:noFill/>
            <a:miter lim="800000"/>
            <a:headEnd/>
            <a:tailEnd/>
          </a:ln>
          <a:effectLst/>
        </p:spPr>
        <p:txBody>
          <a:bodyPr>
            <a:spAutoFit/>
          </a:bodyPr>
          <a:lstStyle/>
          <a:p>
            <a:pPr algn="l">
              <a:spcBef>
                <a:spcPct val="50000"/>
              </a:spcBef>
              <a:defRPr/>
            </a:pPr>
            <a:r>
              <a:rPr lang="en-US" sz="1600">
                <a:latin typeface="Arial" charset="0"/>
              </a:rPr>
              <a:t>ITEC 245. Material mainly derived from Pfleeger; Daswani or Stallings. </a:t>
            </a:r>
          </a:p>
        </p:txBody>
      </p:sp>
      <p:sp>
        <p:nvSpPr>
          <p:cNvPr id="8" name="TextBox 7"/>
          <p:cNvSpPr txBox="1"/>
          <p:nvPr/>
        </p:nvSpPr>
        <p:spPr>
          <a:xfrm>
            <a:off x="195309" y="6187736"/>
            <a:ext cx="6507332" cy="307777"/>
          </a:xfrm>
          <a:prstGeom prst="rect">
            <a:avLst/>
          </a:prstGeom>
          <a:solidFill>
            <a:srgbClr val="FFC000"/>
          </a:solidFill>
        </p:spPr>
        <p:txBody>
          <a:bodyPr wrap="square" rtlCol="0">
            <a:spAutoFit/>
          </a:bodyPr>
          <a:lstStyle/>
          <a:p>
            <a:r>
              <a:rPr lang="en-US" sz="1400" dirty="0" smtClean="0"/>
              <a:t>Slides</a:t>
            </a:r>
            <a:r>
              <a:rPr lang="en-US" sz="1400" baseline="0" dirty="0" smtClean="0"/>
              <a:t> by </a:t>
            </a:r>
            <a:r>
              <a:rPr lang="en-US" sz="1400" baseline="0" dirty="0" err="1" smtClean="0"/>
              <a:t>Prem</a:t>
            </a:r>
            <a:r>
              <a:rPr lang="en-US" sz="1400" baseline="0" dirty="0" smtClean="0"/>
              <a:t> Uppuluri based on material from various sources.</a:t>
            </a:r>
            <a:endParaRPr lang="en-US" sz="1400"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r" rtl="0" eaLnBrk="1" fontAlgn="base" hangingPunct="1">
        <a:spcBef>
          <a:spcPct val="0"/>
        </a:spcBef>
        <a:spcAft>
          <a:spcPct val="0"/>
        </a:spcAft>
        <a:defRPr sz="2800" b="1">
          <a:solidFill>
            <a:schemeClr val="accent2"/>
          </a:solidFill>
          <a:latin typeface="+mj-lt"/>
          <a:ea typeface="+mj-ea"/>
          <a:cs typeface="+mj-cs"/>
        </a:defRPr>
      </a:lvl1pPr>
      <a:lvl2pPr algn="r" rtl="0" eaLnBrk="1" fontAlgn="base" hangingPunct="1">
        <a:spcBef>
          <a:spcPct val="0"/>
        </a:spcBef>
        <a:spcAft>
          <a:spcPct val="0"/>
        </a:spcAft>
        <a:defRPr sz="2800" b="1">
          <a:solidFill>
            <a:schemeClr val="accent2"/>
          </a:solidFill>
          <a:latin typeface="Comic Sans MS" pitchFamily="66" charset="0"/>
          <a:ea typeface="ＭＳ Ｐゴシック" pitchFamily="48" charset="-128"/>
        </a:defRPr>
      </a:lvl2pPr>
      <a:lvl3pPr algn="r" rtl="0" eaLnBrk="1" fontAlgn="base" hangingPunct="1">
        <a:spcBef>
          <a:spcPct val="0"/>
        </a:spcBef>
        <a:spcAft>
          <a:spcPct val="0"/>
        </a:spcAft>
        <a:defRPr sz="2800" b="1">
          <a:solidFill>
            <a:schemeClr val="accent2"/>
          </a:solidFill>
          <a:latin typeface="Comic Sans MS" pitchFamily="66" charset="0"/>
          <a:ea typeface="ＭＳ Ｐゴシック" pitchFamily="48" charset="-128"/>
        </a:defRPr>
      </a:lvl3pPr>
      <a:lvl4pPr algn="r" rtl="0" eaLnBrk="1" fontAlgn="base" hangingPunct="1">
        <a:spcBef>
          <a:spcPct val="0"/>
        </a:spcBef>
        <a:spcAft>
          <a:spcPct val="0"/>
        </a:spcAft>
        <a:defRPr sz="2800" b="1">
          <a:solidFill>
            <a:schemeClr val="accent2"/>
          </a:solidFill>
          <a:latin typeface="Comic Sans MS" pitchFamily="66" charset="0"/>
          <a:ea typeface="ＭＳ Ｐゴシック" pitchFamily="48" charset="-128"/>
        </a:defRPr>
      </a:lvl4pPr>
      <a:lvl5pPr algn="r" rtl="0" eaLnBrk="1" fontAlgn="base" hangingPunct="1">
        <a:spcBef>
          <a:spcPct val="0"/>
        </a:spcBef>
        <a:spcAft>
          <a:spcPct val="0"/>
        </a:spcAft>
        <a:defRPr sz="2800" b="1">
          <a:solidFill>
            <a:schemeClr val="accent2"/>
          </a:solidFill>
          <a:latin typeface="Comic Sans MS" pitchFamily="66" charset="0"/>
          <a:ea typeface="ＭＳ Ｐゴシック" pitchFamily="48" charset="-128"/>
        </a:defRPr>
      </a:lvl5pPr>
      <a:lvl6pPr marL="457200" algn="r" rtl="0" eaLnBrk="1" fontAlgn="base" hangingPunct="1">
        <a:spcBef>
          <a:spcPct val="0"/>
        </a:spcBef>
        <a:spcAft>
          <a:spcPct val="0"/>
        </a:spcAft>
        <a:defRPr sz="2800" b="1">
          <a:solidFill>
            <a:schemeClr val="accent2"/>
          </a:solidFill>
          <a:latin typeface="Comic Sans MS" pitchFamily="66" charset="0"/>
          <a:ea typeface="ＭＳ Ｐゴシック" pitchFamily="48" charset="-128"/>
        </a:defRPr>
      </a:lvl6pPr>
      <a:lvl7pPr marL="914400" algn="r" rtl="0" eaLnBrk="1" fontAlgn="base" hangingPunct="1">
        <a:spcBef>
          <a:spcPct val="0"/>
        </a:spcBef>
        <a:spcAft>
          <a:spcPct val="0"/>
        </a:spcAft>
        <a:defRPr sz="2800" b="1">
          <a:solidFill>
            <a:schemeClr val="accent2"/>
          </a:solidFill>
          <a:latin typeface="Comic Sans MS" pitchFamily="66" charset="0"/>
          <a:ea typeface="ＭＳ Ｐゴシック" pitchFamily="48" charset="-128"/>
        </a:defRPr>
      </a:lvl7pPr>
      <a:lvl8pPr marL="1371600" algn="r" rtl="0" eaLnBrk="1" fontAlgn="base" hangingPunct="1">
        <a:spcBef>
          <a:spcPct val="0"/>
        </a:spcBef>
        <a:spcAft>
          <a:spcPct val="0"/>
        </a:spcAft>
        <a:defRPr sz="2800" b="1">
          <a:solidFill>
            <a:schemeClr val="accent2"/>
          </a:solidFill>
          <a:latin typeface="Comic Sans MS" pitchFamily="66" charset="0"/>
          <a:ea typeface="ＭＳ Ｐゴシック" pitchFamily="48" charset="-128"/>
        </a:defRPr>
      </a:lvl8pPr>
      <a:lvl9pPr marL="1828800" algn="r" rtl="0" eaLnBrk="1" fontAlgn="base" hangingPunct="1">
        <a:spcBef>
          <a:spcPct val="0"/>
        </a:spcBef>
        <a:spcAft>
          <a:spcPct val="0"/>
        </a:spcAft>
        <a:defRPr sz="2800" b="1">
          <a:solidFill>
            <a:schemeClr val="accent2"/>
          </a:solidFill>
          <a:latin typeface="Comic Sans MS" pitchFamily="66" charset="0"/>
          <a:ea typeface="ＭＳ Ｐゴシック" pitchFamily="48" charset="-128"/>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cs.gmu.edu/~offutt/softwaretes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99728" y="389886"/>
            <a:ext cx="8753475" cy="2562225"/>
          </a:xfrm>
        </p:spPr>
        <p:txBody>
          <a:bodyPr/>
          <a:lstStyle/>
          <a:p>
            <a:r>
              <a:rPr lang="en-US" dirty="0" smtClean="0"/>
              <a:t>Based on Section </a:t>
            </a:r>
            <a:r>
              <a:rPr lang="en-US" dirty="0" smtClean="0"/>
              <a:t>9.1</a:t>
            </a:r>
            <a:br>
              <a:rPr lang="en-US" dirty="0" smtClean="0"/>
            </a:br>
            <a:r>
              <a:rPr lang="en-US" dirty="0" smtClean="0"/>
              <a:t/>
            </a:r>
            <a:br>
              <a:rPr lang="en-US" dirty="0" smtClean="0"/>
            </a:br>
            <a:r>
              <a:rPr lang="en-US" sz="2800" dirty="0" smtClean="0"/>
              <a:t>Challenges </a:t>
            </a:r>
            <a:r>
              <a:rPr lang="en-US" sz="2800" dirty="0" smtClean="0"/>
              <a:t>in Testing Software –</a:t>
            </a:r>
            <a:br>
              <a:rPr lang="en-US" sz="2800" dirty="0" smtClean="0"/>
            </a:br>
            <a:r>
              <a:rPr lang="en-US" sz="2800" dirty="0" smtClean="0"/>
              <a:t>Testing for Emergent Properties: </a:t>
            </a:r>
            <a:r>
              <a:rPr lang="en-US" sz="2800" dirty="0" smtClean="0"/>
              <a:t>Security</a:t>
            </a:r>
            <a:endParaRPr lang="en-US" dirty="0" smtClean="0"/>
          </a:p>
        </p:txBody>
      </p:sp>
      <p:sp>
        <p:nvSpPr>
          <p:cNvPr id="2051" name="Rectangle 3"/>
          <p:cNvSpPr>
            <a:spLocks noGrp="1" noChangeArrowheads="1"/>
          </p:cNvSpPr>
          <p:nvPr>
            <p:ph type="subTitle" idx="1"/>
          </p:nvPr>
        </p:nvSpPr>
        <p:spPr>
          <a:xfrm>
            <a:off x="1371600" y="3395663"/>
            <a:ext cx="6400800" cy="3214687"/>
          </a:xfrm>
        </p:spPr>
        <p:txBody>
          <a:bodyPr/>
          <a:lstStyle/>
          <a:p>
            <a:pPr>
              <a:lnSpc>
                <a:spcPct val="100000"/>
              </a:lnSpc>
              <a:spcBef>
                <a:spcPct val="0"/>
              </a:spcBef>
              <a:buSzTx/>
            </a:pPr>
            <a:r>
              <a:rPr lang="en-US" sz="3200" dirty="0" smtClean="0"/>
              <a:t>Paul </a:t>
            </a:r>
            <a:r>
              <a:rPr lang="en-US" sz="3200" dirty="0" err="1" smtClean="0"/>
              <a:t>Ammann</a:t>
            </a:r>
            <a:r>
              <a:rPr lang="en-US" sz="3200" dirty="0" smtClean="0"/>
              <a:t> &amp; Jeff Offutt</a:t>
            </a:r>
          </a:p>
          <a:p>
            <a:pPr>
              <a:lnSpc>
                <a:spcPct val="100000"/>
              </a:lnSpc>
              <a:spcBef>
                <a:spcPct val="0"/>
              </a:spcBef>
              <a:buSzTx/>
            </a:pPr>
            <a:endParaRPr lang="en-US" sz="3200" dirty="0" smtClean="0"/>
          </a:p>
          <a:p>
            <a:pPr>
              <a:lnSpc>
                <a:spcPct val="70000"/>
              </a:lnSpc>
            </a:pPr>
            <a:r>
              <a:rPr lang="en-US" sz="1800" b="0" dirty="0" smtClean="0">
                <a:hlinkClick r:id="rId3"/>
              </a:rPr>
              <a:t>http://www.cs.gmu.edu/~offutt/softwaretest</a:t>
            </a:r>
            <a:r>
              <a:rPr lang="en-US" sz="1800" b="0" dirty="0" smtClean="0">
                <a:hlinkClick r:id="rId3"/>
              </a:rPr>
              <a:t>/</a:t>
            </a:r>
            <a:endParaRPr lang="en-US" sz="1800" b="0" dirty="0" smtClean="0"/>
          </a:p>
          <a:p>
            <a:pPr>
              <a:lnSpc>
                <a:spcPct val="70000"/>
              </a:lnSpc>
            </a:pPr>
            <a:endParaRPr lang="en-US" sz="2000" dirty="0" smtClean="0"/>
          </a:p>
          <a:p>
            <a:pPr>
              <a:lnSpc>
                <a:spcPct val="70000"/>
              </a:lnSpc>
            </a:pPr>
            <a:r>
              <a:rPr lang="en-US" sz="2000" dirty="0" smtClean="0"/>
              <a:t>a</a:t>
            </a:r>
            <a:r>
              <a:rPr lang="en-US" sz="2000" dirty="0" smtClean="0"/>
              <a:t>dditions by </a:t>
            </a:r>
            <a:r>
              <a:rPr lang="en-US" sz="2000" dirty="0" err="1" smtClean="0"/>
              <a:t>Prem</a:t>
            </a:r>
            <a:r>
              <a:rPr lang="en-US" sz="2000" dirty="0" smtClean="0"/>
              <a:t> Uppuluri</a:t>
            </a:r>
            <a:endParaRPr lang="en-US" sz="2000" b="0" dirty="0" smtClean="0"/>
          </a:p>
          <a:p>
            <a:pPr>
              <a:lnSpc>
                <a:spcPct val="70000"/>
              </a:lnSpc>
            </a:pPr>
            <a:endParaRPr lang="en-US" sz="2000" b="0" dirty="0" smtClean="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2"/>
          <p:cNvSpPr>
            <a:spLocks noGrp="1" noChangeArrowheads="1"/>
          </p:cNvSpPr>
          <p:nvPr>
            <p:ph type="title"/>
          </p:nvPr>
        </p:nvSpPr>
        <p:spPr/>
        <p:txBody>
          <a:bodyPr/>
          <a:lstStyle/>
          <a:p>
            <a:r>
              <a:rPr lang="en-US" dirty="0" smtClean="0"/>
              <a:t>Why Emergent Properties Are </a:t>
            </a:r>
            <a:r>
              <a:rPr lang="en-US" dirty="0" smtClean="0"/>
              <a:t>Hard to</a:t>
            </a:r>
            <a:br>
              <a:rPr lang="en-US" dirty="0" smtClean="0"/>
            </a:br>
            <a:r>
              <a:rPr lang="en-US" dirty="0" smtClean="0"/>
              <a:t>test.</a:t>
            </a:r>
            <a:endParaRPr lang="en-US" dirty="0" smtClean="0"/>
          </a:p>
        </p:txBody>
      </p:sp>
      <p:sp>
        <p:nvSpPr>
          <p:cNvPr id="6150" name="Rectangle 3"/>
          <p:cNvSpPr>
            <a:spLocks noGrp="1" noChangeArrowheads="1"/>
          </p:cNvSpPr>
          <p:nvPr>
            <p:ph idx="1"/>
          </p:nvPr>
        </p:nvSpPr>
        <p:spPr>
          <a:xfrm>
            <a:off x="114300" y="1252538"/>
            <a:ext cx="8915400" cy="5226050"/>
          </a:xfrm>
        </p:spPr>
        <p:txBody>
          <a:bodyPr/>
          <a:lstStyle/>
          <a:p>
            <a:r>
              <a:rPr lang="en-US" sz="2400" dirty="0" smtClean="0">
                <a:solidFill>
                  <a:srgbClr val="C00000"/>
                </a:solidFill>
              </a:rPr>
              <a:t>So is security testing  (testing for security) a lost cause?</a:t>
            </a:r>
          </a:p>
          <a:p>
            <a:endParaRPr lang="en-US" sz="2400" dirty="0"/>
          </a:p>
          <a:p>
            <a:r>
              <a:rPr lang="en-US" sz="2400" dirty="0" smtClean="0"/>
              <a:t>Not exactly!</a:t>
            </a:r>
          </a:p>
          <a:p>
            <a:pPr lvl="1"/>
            <a:r>
              <a:rPr lang="en-US" sz="2000" dirty="0" smtClean="0">
                <a:solidFill>
                  <a:srgbClr val="C00000"/>
                </a:solidFill>
              </a:rPr>
              <a:t>Instead of focusing on: </a:t>
            </a:r>
          </a:p>
          <a:p>
            <a:pPr lvl="2"/>
            <a:r>
              <a:rPr lang="en-US" sz="1600" dirty="0" smtClean="0">
                <a:solidFill>
                  <a:srgbClr val="C00000"/>
                </a:solidFill>
              </a:rPr>
              <a:t>All malicious behavior.</a:t>
            </a:r>
            <a:endParaRPr lang="en-US" sz="1600" dirty="0">
              <a:solidFill>
                <a:srgbClr val="C00000"/>
              </a:solidFill>
            </a:endParaRPr>
          </a:p>
          <a:p>
            <a:pPr lvl="1"/>
            <a:r>
              <a:rPr lang="en-US" sz="1800" dirty="0" smtClean="0">
                <a:solidFill>
                  <a:srgbClr val="0000CC"/>
                </a:solidFill>
              </a:rPr>
              <a:t>Focus on: </a:t>
            </a:r>
            <a:endParaRPr lang="en-US" sz="1800" dirty="0" smtClean="0">
              <a:solidFill>
                <a:srgbClr val="0000CC"/>
              </a:solidFill>
            </a:endParaRPr>
          </a:p>
          <a:p>
            <a:pPr lvl="2"/>
            <a:r>
              <a:rPr lang="en-US" sz="1600" dirty="0" smtClean="0">
                <a:solidFill>
                  <a:srgbClr val="0000CC"/>
                </a:solidFill>
              </a:rPr>
              <a:t>typical </a:t>
            </a:r>
            <a:r>
              <a:rPr lang="en-US" sz="1600" dirty="0" smtClean="0">
                <a:solidFill>
                  <a:srgbClr val="0000CC"/>
                </a:solidFill>
              </a:rPr>
              <a:t>problem areas</a:t>
            </a:r>
          </a:p>
          <a:p>
            <a:pPr lvl="2"/>
            <a:r>
              <a:rPr lang="en-US" sz="1600" dirty="0" smtClean="0">
                <a:solidFill>
                  <a:srgbClr val="0000CC"/>
                </a:solidFill>
              </a:rPr>
              <a:t>Systematically work through </a:t>
            </a:r>
            <a:r>
              <a:rPr lang="en-US" sz="1600" dirty="0" smtClean="0">
                <a:solidFill>
                  <a:srgbClr val="0000CC"/>
                </a:solidFill>
              </a:rPr>
              <a:t>each area.</a:t>
            </a:r>
            <a:endParaRPr lang="en-US" sz="1600" dirty="0" smtClean="0">
              <a:solidFill>
                <a:srgbClr val="0000CC"/>
              </a:solidFill>
            </a:endParaRPr>
          </a:p>
          <a:p>
            <a:pPr lvl="2"/>
            <a:r>
              <a:rPr lang="en-US" sz="1600" dirty="0" smtClean="0">
                <a:solidFill>
                  <a:srgbClr val="0000CC"/>
                </a:solidFill>
              </a:rPr>
              <a:t>Never expect completeness!</a:t>
            </a:r>
          </a:p>
          <a:p>
            <a:pPr marL="914400" lvl="2" indent="0">
              <a:buNone/>
            </a:pPr>
            <a:endParaRPr lang="en-US" sz="1600" dirty="0" smtClean="0"/>
          </a:p>
          <a:p>
            <a:r>
              <a:rPr lang="en-US" sz="2400" dirty="0" smtClean="0"/>
              <a:t>Requires domain knowledge. </a:t>
            </a:r>
            <a:endParaRPr lang="en-US" sz="2400" dirty="0" smtClean="0"/>
          </a:p>
          <a:p>
            <a:endParaRPr lang="en-US" sz="1600" dirty="0" smtClean="0"/>
          </a:p>
        </p:txBody>
      </p:sp>
      <p:sp>
        <p:nvSpPr>
          <p:cNvPr id="6148" name="Rectangle 4"/>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fld id="{68F9F674-9F17-4CB8-B778-FDF0B54BEEEE}" type="slidenum">
              <a:rPr lang="en-US" sz="900" b="0" smtClean="0">
                <a:solidFill>
                  <a:schemeClr val="tx1"/>
                </a:solidFill>
                <a:latin typeface="Arial" charset="0"/>
              </a:rPr>
              <a:pPr/>
              <a:t>10</a:t>
            </a:fld>
            <a:endParaRPr lang="en-US" sz="900" b="0" smtClean="0">
              <a:solidFill>
                <a:schemeClr val="tx1"/>
              </a:solidFill>
              <a:latin typeface="Arial" charset="0"/>
            </a:endParaRPr>
          </a:p>
        </p:txBody>
      </p:sp>
      <p:sp>
        <p:nvSpPr>
          <p:cNvPr id="7" name="TextBox 6"/>
          <p:cNvSpPr txBox="1"/>
          <p:nvPr/>
        </p:nvSpPr>
        <p:spPr>
          <a:xfrm>
            <a:off x="195309" y="6187736"/>
            <a:ext cx="6928822" cy="307777"/>
          </a:xfrm>
          <a:prstGeom prst="rect">
            <a:avLst/>
          </a:prstGeom>
          <a:solidFill>
            <a:srgbClr val="FFC000"/>
          </a:solidFill>
        </p:spPr>
        <p:txBody>
          <a:bodyPr wrap="square" rtlCol="0">
            <a:spAutoFit/>
          </a:bodyPr>
          <a:lstStyle/>
          <a:p>
            <a:r>
              <a:rPr lang="en-US" sz="1400" dirty="0" smtClean="0">
                <a:solidFill>
                  <a:srgbClr val="C00000"/>
                </a:solidFill>
              </a:rPr>
              <a:t>Slides by Paul </a:t>
            </a:r>
            <a:r>
              <a:rPr lang="en-US" sz="1400" dirty="0" err="1" smtClean="0">
                <a:solidFill>
                  <a:srgbClr val="C00000"/>
                </a:solidFill>
              </a:rPr>
              <a:t>Ammann</a:t>
            </a:r>
            <a:r>
              <a:rPr lang="en-US" sz="1400" baseline="0" dirty="0" smtClean="0">
                <a:solidFill>
                  <a:srgbClr val="C00000"/>
                </a:solidFill>
              </a:rPr>
              <a:t> and Jeff Offutt with some </a:t>
            </a:r>
            <a:r>
              <a:rPr lang="en-US" sz="1400" baseline="0" dirty="0" err="1" smtClean="0">
                <a:solidFill>
                  <a:srgbClr val="C00000"/>
                </a:solidFill>
              </a:rPr>
              <a:t>modifcations</a:t>
            </a:r>
            <a:r>
              <a:rPr lang="en-US" sz="1400" baseline="0" dirty="0" smtClean="0">
                <a:solidFill>
                  <a:srgbClr val="C00000"/>
                </a:solidFill>
              </a:rPr>
              <a:t> by </a:t>
            </a:r>
            <a:r>
              <a:rPr lang="en-US" sz="1400" baseline="0" dirty="0" err="1" smtClean="0">
                <a:solidFill>
                  <a:srgbClr val="C00000"/>
                </a:solidFill>
              </a:rPr>
              <a:t>Prem</a:t>
            </a:r>
            <a:r>
              <a:rPr lang="en-US" sz="1400" baseline="0" dirty="0" smtClean="0">
                <a:solidFill>
                  <a:srgbClr val="C00000"/>
                </a:solidFill>
              </a:rPr>
              <a:t> Uppuluri.</a:t>
            </a:r>
            <a:endParaRPr lang="en-US" sz="1400" dirty="0">
              <a:solidFill>
                <a:srgbClr val="C00000"/>
              </a:solidFill>
            </a:endParaRPr>
          </a:p>
        </p:txBody>
      </p:sp>
    </p:spTree>
    <p:extLst>
      <p:ext uri="{BB962C8B-B14F-4D97-AF65-F5344CB8AC3E}">
        <p14:creationId xmlns:p14="http://schemas.microsoft.com/office/powerpoint/2010/main" val="18183529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Rectangle 2"/>
          <p:cNvSpPr>
            <a:spLocks noGrp="1" noChangeArrowheads="1"/>
          </p:cNvSpPr>
          <p:nvPr>
            <p:ph type="title"/>
          </p:nvPr>
        </p:nvSpPr>
        <p:spPr/>
        <p:txBody>
          <a:bodyPr/>
          <a:lstStyle/>
          <a:p>
            <a:r>
              <a:rPr lang="en-US" smtClean="0"/>
              <a:t>High Level Steps</a:t>
            </a:r>
          </a:p>
        </p:txBody>
      </p:sp>
      <p:sp>
        <p:nvSpPr>
          <p:cNvPr id="7174" name="Rectangle 3"/>
          <p:cNvSpPr>
            <a:spLocks noGrp="1" noChangeArrowheads="1"/>
          </p:cNvSpPr>
          <p:nvPr>
            <p:ph idx="1"/>
          </p:nvPr>
        </p:nvSpPr>
        <p:spPr/>
        <p:txBody>
          <a:bodyPr/>
          <a:lstStyle/>
          <a:p>
            <a:r>
              <a:rPr lang="en-US" sz="2400" dirty="0" smtClean="0">
                <a:solidFill>
                  <a:schemeClr val="tx2"/>
                </a:solidFill>
              </a:rPr>
              <a:t>Capture relevant safety/security properties</a:t>
            </a:r>
          </a:p>
          <a:p>
            <a:pPr lvl="1"/>
            <a:r>
              <a:rPr lang="en-US" sz="2000" dirty="0" smtClean="0"/>
              <a:t>Often well-understood by system engineers</a:t>
            </a:r>
          </a:p>
          <a:p>
            <a:pPr lvl="2"/>
            <a:r>
              <a:rPr lang="en-US" sz="1800" dirty="0" smtClean="0">
                <a:solidFill>
                  <a:srgbClr val="C00000"/>
                </a:solidFill>
              </a:rPr>
              <a:t>Threat </a:t>
            </a:r>
            <a:r>
              <a:rPr lang="en-US" sz="1800" dirty="0" smtClean="0">
                <a:solidFill>
                  <a:srgbClr val="C00000"/>
                </a:solidFill>
              </a:rPr>
              <a:t>model </a:t>
            </a:r>
            <a:r>
              <a:rPr lang="en-US" sz="1800" dirty="0" smtClean="0"/>
              <a:t>for security </a:t>
            </a:r>
            <a:r>
              <a:rPr lang="en-US" sz="1800" dirty="0" smtClean="0"/>
              <a:t>domain</a:t>
            </a:r>
          </a:p>
          <a:p>
            <a:pPr marL="914400" lvl="2" indent="0">
              <a:buNone/>
            </a:pPr>
            <a:endParaRPr lang="en-US" sz="1800" dirty="0" smtClean="0"/>
          </a:p>
          <a:p>
            <a:r>
              <a:rPr lang="en-US" sz="2400" dirty="0" smtClean="0">
                <a:solidFill>
                  <a:schemeClr val="tx2"/>
                </a:solidFill>
              </a:rPr>
              <a:t>Identify high risk areas</a:t>
            </a:r>
          </a:p>
          <a:p>
            <a:pPr lvl="1"/>
            <a:r>
              <a:rPr lang="en-US" sz="2000" dirty="0" smtClean="0"/>
              <a:t>Relates system properties to component </a:t>
            </a:r>
            <a:r>
              <a:rPr lang="en-US" sz="2000" dirty="0" smtClean="0"/>
              <a:t>properties</a:t>
            </a:r>
          </a:p>
          <a:p>
            <a:pPr lvl="2"/>
            <a:r>
              <a:rPr lang="en-US" sz="1600" dirty="0" smtClean="0"/>
              <a:t>E.g. user input to programs. </a:t>
            </a:r>
          </a:p>
          <a:p>
            <a:pPr marL="914400" lvl="2" indent="0">
              <a:buNone/>
            </a:pPr>
            <a:endParaRPr lang="en-US" sz="1600" dirty="0" smtClean="0"/>
          </a:p>
          <a:p>
            <a:r>
              <a:rPr lang="en-US" sz="2400" dirty="0" smtClean="0">
                <a:solidFill>
                  <a:schemeClr val="tx2"/>
                </a:solidFill>
              </a:rPr>
              <a:t>Mitigate </a:t>
            </a:r>
            <a:r>
              <a:rPr lang="en-US" sz="2400" dirty="0" smtClean="0">
                <a:solidFill>
                  <a:schemeClr val="tx2"/>
                </a:solidFill>
              </a:rPr>
              <a:t>risk</a:t>
            </a:r>
          </a:p>
          <a:p>
            <a:pPr lvl="1"/>
            <a:r>
              <a:rPr lang="en-US" sz="2000" dirty="0" smtClean="0"/>
              <a:t>Testing is only one possible approach</a:t>
            </a:r>
          </a:p>
          <a:p>
            <a:pPr lvl="1"/>
            <a:r>
              <a:rPr lang="en-US" sz="2000" dirty="0" smtClean="0"/>
              <a:t>Often redesign is a better option</a:t>
            </a:r>
          </a:p>
          <a:p>
            <a:pPr lvl="1"/>
            <a:r>
              <a:rPr lang="en-US" sz="2000" dirty="0" smtClean="0"/>
              <a:t>It helps to understand the issues as early as possible!</a:t>
            </a:r>
          </a:p>
          <a:p>
            <a:pPr lvl="1">
              <a:buFont typeface="Arial" charset="0"/>
              <a:buNone/>
            </a:pPr>
            <a:endParaRPr lang="en-US" sz="2000" dirty="0" smtClean="0">
              <a:solidFill>
                <a:schemeClr val="tx2"/>
              </a:solidFill>
            </a:endParaRPr>
          </a:p>
        </p:txBody>
      </p:sp>
      <p:sp>
        <p:nvSpPr>
          <p:cNvPr id="7172" name="Rectangle 4"/>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fld id="{07F103AD-5BF4-473B-A1BA-0B45C0A481AF}" type="slidenum">
              <a:rPr lang="en-US" sz="900" b="0" smtClean="0">
                <a:solidFill>
                  <a:schemeClr val="tx1"/>
                </a:solidFill>
                <a:latin typeface="Arial" charset="0"/>
              </a:rPr>
              <a:pPr/>
              <a:t>11</a:t>
            </a:fld>
            <a:endParaRPr lang="en-US" sz="900" b="0" smtClean="0">
              <a:solidFill>
                <a:schemeClr val="tx1"/>
              </a:solidFill>
              <a:latin typeface="Arial" charset="0"/>
            </a:endParaRPr>
          </a:p>
        </p:txBody>
      </p:sp>
      <p:sp>
        <p:nvSpPr>
          <p:cNvPr id="7" name="TextBox 6"/>
          <p:cNvSpPr txBox="1"/>
          <p:nvPr/>
        </p:nvSpPr>
        <p:spPr>
          <a:xfrm>
            <a:off x="195309" y="6187736"/>
            <a:ext cx="6928822" cy="307777"/>
          </a:xfrm>
          <a:prstGeom prst="rect">
            <a:avLst/>
          </a:prstGeom>
          <a:solidFill>
            <a:srgbClr val="FFC000"/>
          </a:solidFill>
        </p:spPr>
        <p:txBody>
          <a:bodyPr wrap="square" rtlCol="0">
            <a:spAutoFit/>
          </a:bodyPr>
          <a:lstStyle/>
          <a:p>
            <a:r>
              <a:rPr lang="en-US" sz="1400" dirty="0" smtClean="0">
                <a:solidFill>
                  <a:srgbClr val="C00000"/>
                </a:solidFill>
              </a:rPr>
              <a:t>Slides by Paul </a:t>
            </a:r>
            <a:r>
              <a:rPr lang="en-US" sz="1400" dirty="0" err="1" smtClean="0">
                <a:solidFill>
                  <a:srgbClr val="C00000"/>
                </a:solidFill>
              </a:rPr>
              <a:t>Ammann</a:t>
            </a:r>
            <a:r>
              <a:rPr lang="en-US" sz="1400" baseline="0" dirty="0" smtClean="0">
                <a:solidFill>
                  <a:srgbClr val="C00000"/>
                </a:solidFill>
              </a:rPr>
              <a:t> and Jeff Offutt with some </a:t>
            </a:r>
            <a:r>
              <a:rPr lang="en-US" sz="1400" baseline="0" dirty="0" err="1" smtClean="0">
                <a:solidFill>
                  <a:srgbClr val="C00000"/>
                </a:solidFill>
              </a:rPr>
              <a:t>modifcations</a:t>
            </a:r>
            <a:r>
              <a:rPr lang="en-US" sz="1400" baseline="0" dirty="0" smtClean="0">
                <a:solidFill>
                  <a:srgbClr val="C00000"/>
                </a:solidFill>
              </a:rPr>
              <a:t> by </a:t>
            </a:r>
            <a:r>
              <a:rPr lang="en-US" sz="1400" baseline="0" dirty="0" err="1" smtClean="0">
                <a:solidFill>
                  <a:srgbClr val="C00000"/>
                </a:solidFill>
              </a:rPr>
              <a:t>Prem</a:t>
            </a:r>
            <a:r>
              <a:rPr lang="en-US" sz="1400" baseline="0" dirty="0" smtClean="0">
                <a:solidFill>
                  <a:srgbClr val="C00000"/>
                </a:solidFill>
              </a:rPr>
              <a:t> Uppuluri.</a:t>
            </a:r>
            <a:endParaRPr lang="en-US" sz="1400" dirty="0">
              <a:solidFill>
                <a:srgbClr val="C00000"/>
              </a:solidFill>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lstStyle/>
          <a:p>
            <a:r>
              <a:rPr lang="en-US" smtClean="0"/>
              <a:t>Test Cases For Emergent Properties</a:t>
            </a:r>
          </a:p>
        </p:txBody>
      </p:sp>
      <p:sp>
        <p:nvSpPr>
          <p:cNvPr id="8198" name="Rectangle 3"/>
          <p:cNvSpPr>
            <a:spLocks noGrp="1" noChangeArrowheads="1"/>
          </p:cNvSpPr>
          <p:nvPr>
            <p:ph idx="1"/>
          </p:nvPr>
        </p:nvSpPr>
        <p:spPr/>
        <p:txBody>
          <a:bodyPr/>
          <a:lstStyle/>
          <a:p>
            <a:pPr>
              <a:lnSpc>
                <a:spcPct val="80000"/>
              </a:lnSpc>
            </a:pPr>
            <a:r>
              <a:rPr lang="en-US" sz="2000" dirty="0" smtClean="0"/>
              <a:t>Develop misuse cases</a:t>
            </a:r>
          </a:p>
          <a:p>
            <a:pPr lvl="1">
              <a:lnSpc>
                <a:spcPct val="80000"/>
              </a:lnSpc>
            </a:pPr>
            <a:r>
              <a:rPr lang="en-US" sz="1800" dirty="0" smtClean="0"/>
              <a:t>Helps developers think about ways in which system can be misused</a:t>
            </a:r>
          </a:p>
          <a:p>
            <a:pPr>
              <a:lnSpc>
                <a:spcPct val="80000"/>
              </a:lnSpc>
            </a:pPr>
            <a:r>
              <a:rPr lang="en-US" sz="2000" dirty="0" smtClean="0"/>
              <a:t>Identify assumptions, and devise test cases that violate them</a:t>
            </a:r>
          </a:p>
          <a:p>
            <a:pPr lvl="1">
              <a:lnSpc>
                <a:spcPct val="80000"/>
              </a:lnSpc>
            </a:pPr>
            <a:r>
              <a:rPr lang="en-US" sz="1800" dirty="0" smtClean="0"/>
              <a:t>Can a critical object reach an inconsistent state?</a:t>
            </a:r>
          </a:p>
          <a:p>
            <a:pPr lvl="1">
              <a:lnSpc>
                <a:spcPct val="80000"/>
              </a:lnSpc>
            </a:pPr>
            <a:r>
              <a:rPr lang="en-US" sz="1800" dirty="0" smtClean="0"/>
              <a:t>What ways beyond the explicit API exist to alter the state?</a:t>
            </a:r>
          </a:p>
          <a:p>
            <a:pPr lvl="2">
              <a:lnSpc>
                <a:spcPct val="80000"/>
              </a:lnSpc>
            </a:pPr>
            <a:r>
              <a:rPr lang="en-US" sz="1600" dirty="0" smtClean="0"/>
              <a:t>What happens when objects are </a:t>
            </a:r>
            <a:r>
              <a:rPr lang="en-US" sz="1600" dirty="0" err="1" smtClean="0"/>
              <a:t>deserialized</a:t>
            </a:r>
            <a:r>
              <a:rPr lang="en-US" sz="1600" dirty="0" smtClean="0"/>
              <a:t>?</a:t>
            </a:r>
          </a:p>
          <a:p>
            <a:pPr lvl="2">
              <a:lnSpc>
                <a:spcPct val="80000"/>
              </a:lnSpc>
            </a:pPr>
            <a:r>
              <a:rPr lang="en-US" sz="1600" dirty="0" smtClean="0"/>
              <a:t>What happens when a database file is accessed outside the DBMS?</a:t>
            </a:r>
          </a:p>
          <a:p>
            <a:pPr lvl="2">
              <a:lnSpc>
                <a:spcPct val="80000"/>
              </a:lnSpc>
            </a:pPr>
            <a:r>
              <a:rPr lang="en-US" sz="1600" dirty="0" smtClean="0"/>
              <a:t>What “normal” checks can be easily evaded?</a:t>
            </a:r>
          </a:p>
          <a:p>
            <a:pPr>
              <a:lnSpc>
                <a:spcPct val="80000"/>
              </a:lnSpc>
            </a:pPr>
            <a:r>
              <a:rPr lang="en-US" sz="2000" dirty="0" smtClean="0"/>
              <a:t>Identify configuration issues, and devise tests to check them</a:t>
            </a:r>
          </a:p>
          <a:p>
            <a:pPr>
              <a:lnSpc>
                <a:spcPct val="80000"/>
              </a:lnSpc>
            </a:pPr>
            <a:r>
              <a:rPr lang="en-US" sz="2000" dirty="0" smtClean="0"/>
              <a:t>Develop invalid input tests</a:t>
            </a:r>
          </a:p>
          <a:p>
            <a:pPr lvl="1">
              <a:lnSpc>
                <a:spcPct val="80000"/>
              </a:lnSpc>
            </a:pPr>
            <a:r>
              <a:rPr lang="en-US" sz="1800" dirty="0" smtClean="0"/>
              <a:t>Often the unsafe or insecure behavior exists outside the expected domain of inputs</a:t>
            </a:r>
          </a:p>
          <a:p>
            <a:pPr lvl="1">
              <a:lnSpc>
                <a:spcPct val="80000"/>
              </a:lnSpc>
            </a:pPr>
            <a:r>
              <a:rPr lang="en-US" sz="1800" dirty="0" smtClean="0"/>
              <a:t>See discussion of bypass testing in Chapter 7</a:t>
            </a:r>
          </a:p>
          <a:p>
            <a:pPr>
              <a:lnSpc>
                <a:spcPct val="80000"/>
              </a:lnSpc>
            </a:pPr>
            <a:r>
              <a:rPr lang="en-US" sz="2000" dirty="0" smtClean="0"/>
              <a:t>Don’t forget about static analysis:</a:t>
            </a:r>
          </a:p>
          <a:p>
            <a:pPr lvl="1">
              <a:lnSpc>
                <a:spcPct val="80000"/>
              </a:lnSpc>
            </a:pPr>
            <a:r>
              <a:rPr lang="en-US" sz="1800" dirty="0" smtClean="0"/>
              <a:t>Avoidance/removal of unsafe library calls</a:t>
            </a:r>
          </a:p>
        </p:txBody>
      </p:sp>
      <p:sp>
        <p:nvSpPr>
          <p:cNvPr id="8196" name="Rectangle 4"/>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fld id="{EE2F0860-6479-496A-B88D-7460895A2726}" type="slidenum">
              <a:rPr lang="en-US" sz="900" b="0" smtClean="0">
                <a:solidFill>
                  <a:schemeClr val="tx1"/>
                </a:solidFill>
                <a:latin typeface="Arial" charset="0"/>
              </a:rPr>
              <a:pPr/>
              <a:t>12</a:t>
            </a:fld>
            <a:endParaRPr lang="en-US" sz="900" b="0" smtClean="0">
              <a:solidFill>
                <a:schemeClr val="tx1"/>
              </a:solidFill>
              <a:latin typeface="Arial" charset="0"/>
            </a:endParaRPr>
          </a:p>
        </p:txBody>
      </p:sp>
      <p:sp>
        <p:nvSpPr>
          <p:cNvPr id="7" name="TextBox 6"/>
          <p:cNvSpPr txBox="1"/>
          <p:nvPr/>
        </p:nvSpPr>
        <p:spPr>
          <a:xfrm>
            <a:off x="195309" y="6187736"/>
            <a:ext cx="6928822" cy="307777"/>
          </a:xfrm>
          <a:prstGeom prst="rect">
            <a:avLst/>
          </a:prstGeom>
          <a:solidFill>
            <a:srgbClr val="FFC000"/>
          </a:solidFill>
        </p:spPr>
        <p:txBody>
          <a:bodyPr wrap="square" rtlCol="0">
            <a:spAutoFit/>
          </a:bodyPr>
          <a:lstStyle/>
          <a:p>
            <a:r>
              <a:rPr lang="en-US" sz="1400" dirty="0" smtClean="0">
                <a:solidFill>
                  <a:srgbClr val="C00000"/>
                </a:solidFill>
              </a:rPr>
              <a:t>Slides by Paul </a:t>
            </a:r>
            <a:r>
              <a:rPr lang="en-US" sz="1400" dirty="0" err="1" smtClean="0">
                <a:solidFill>
                  <a:srgbClr val="C00000"/>
                </a:solidFill>
              </a:rPr>
              <a:t>Ammann</a:t>
            </a:r>
            <a:r>
              <a:rPr lang="en-US" sz="1400" baseline="0" dirty="0" smtClean="0">
                <a:solidFill>
                  <a:srgbClr val="C00000"/>
                </a:solidFill>
              </a:rPr>
              <a:t> and Jeff Offutt with some </a:t>
            </a:r>
            <a:r>
              <a:rPr lang="en-US" sz="1400" baseline="0" dirty="0" err="1" smtClean="0">
                <a:solidFill>
                  <a:srgbClr val="C00000"/>
                </a:solidFill>
              </a:rPr>
              <a:t>modifcations</a:t>
            </a:r>
            <a:r>
              <a:rPr lang="en-US" sz="1400" baseline="0" dirty="0" smtClean="0">
                <a:solidFill>
                  <a:srgbClr val="C00000"/>
                </a:solidFill>
              </a:rPr>
              <a:t> by </a:t>
            </a:r>
            <a:r>
              <a:rPr lang="en-US" sz="1400" baseline="0" dirty="0" err="1" smtClean="0">
                <a:solidFill>
                  <a:srgbClr val="C00000"/>
                </a:solidFill>
              </a:rPr>
              <a:t>Prem</a:t>
            </a:r>
            <a:r>
              <a:rPr lang="en-US" sz="1400" baseline="0" dirty="0" smtClean="0">
                <a:solidFill>
                  <a:srgbClr val="C00000"/>
                </a:solidFill>
              </a:rPr>
              <a:t> Uppuluri.</a:t>
            </a:r>
            <a:endParaRPr lang="en-US" sz="1400" dirty="0">
              <a:solidFill>
                <a:srgbClr val="C00000"/>
              </a:solidFill>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dirty="0" smtClean="0"/>
              <a:t>Example of a misuse case.</a:t>
            </a:r>
            <a:endParaRPr lang="en-US" dirty="0"/>
          </a:p>
        </p:txBody>
      </p:sp>
      <p:sp>
        <p:nvSpPr>
          <p:cNvPr id="31747" name="Rectangle 3"/>
          <p:cNvSpPr>
            <a:spLocks noGrp="1" noChangeArrowheads="1"/>
          </p:cNvSpPr>
          <p:nvPr>
            <p:ph idx="1"/>
          </p:nvPr>
        </p:nvSpPr>
        <p:spPr/>
        <p:txBody>
          <a:bodyPr/>
          <a:lstStyle/>
          <a:p>
            <a:r>
              <a:rPr lang="en-US" sz="2000" dirty="0" smtClean="0"/>
              <a:t>Consider a simple spell checking program.</a:t>
            </a:r>
          </a:p>
          <a:p>
            <a:r>
              <a:rPr lang="en-US" sz="2000" dirty="0" smtClean="0"/>
              <a:t>Input: words.</a:t>
            </a:r>
          </a:p>
          <a:p>
            <a:r>
              <a:rPr lang="en-US" sz="2000" dirty="0" smtClean="0"/>
              <a:t>Output: words with correct spelling.</a:t>
            </a:r>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r>
              <a:rPr lang="en-US" sz="2000" dirty="0" smtClean="0"/>
              <a:t>So can you come with a use case for this spell –checker.</a:t>
            </a:r>
          </a:p>
          <a:p>
            <a:r>
              <a:rPr lang="en-US" sz="2000" dirty="0" smtClean="0"/>
              <a:t>Now try to think of </a:t>
            </a:r>
            <a:r>
              <a:rPr lang="en-US" sz="2000" dirty="0" smtClean="0">
                <a:solidFill>
                  <a:srgbClr val="C00000"/>
                </a:solidFill>
              </a:rPr>
              <a:t>a misuse </a:t>
            </a:r>
            <a:r>
              <a:rPr lang="en-US" sz="2000" dirty="0" smtClean="0">
                <a:solidFill>
                  <a:srgbClr val="C00000"/>
                </a:solidFill>
              </a:rPr>
              <a:t>case</a:t>
            </a:r>
            <a:r>
              <a:rPr lang="en-US" sz="2000" dirty="0"/>
              <a:t>.</a:t>
            </a:r>
            <a:endParaRPr lang="en-US" sz="2000" dirty="0"/>
          </a:p>
        </p:txBody>
      </p:sp>
      <p:sp>
        <p:nvSpPr>
          <p:cNvPr id="31748" name="Rectangle 4"/>
          <p:cNvSpPr>
            <a:spLocks noChangeArrowheads="1"/>
          </p:cNvSpPr>
          <p:nvPr/>
        </p:nvSpPr>
        <p:spPr bwMode="auto">
          <a:xfrm>
            <a:off x="3505200" y="2362200"/>
            <a:ext cx="1828800" cy="13716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r>
              <a:rPr lang="en-US" sz="1800" b="1" dirty="0" err="1">
                <a:solidFill>
                  <a:srgbClr val="C00000"/>
                </a:solidFill>
              </a:rPr>
              <a:t>Spell_Check</a:t>
            </a:r>
            <a:endParaRPr lang="en-US" sz="1800" b="1" dirty="0">
              <a:solidFill>
                <a:srgbClr val="C00000"/>
              </a:solidFill>
            </a:endParaRPr>
          </a:p>
        </p:txBody>
      </p:sp>
      <p:sp>
        <p:nvSpPr>
          <p:cNvPr id="31749" name="Line 5"/>
          <p:cNvSpPr>
            <a:spLocks noChangeShapeType="1"/>
          </p:cNvSpPr>
          <p:nvPr/>
        </p:nvSpPr>
        <p:spPr bwMode="auto">
          <a:xfrm>
            <a:off x="1089025" y="3048000"/>
            <a:ext cx="2416175"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31750" name="Line 6"/>
          <p:cNvSpPr>
            <a:spLocks noChangeShapeType="1"/>
          </p:cNvSpPr>
          <p:nvPr/>
        </p:nvSpPr>
        <p:spPr bwMode="auto">
          <a:xfrm>
            <a:off x="5334000" y="3048000"/>
            <a:ext cx="2889250"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31751" name="Text Box 7"/>
          <p:cNvSpPr txBox="1">
            <a:spLocks noChangeArrowheads="1"/>
          </p:cNvSpPr>
          <p:nvPr/>
        </p:nvSpPr>
        <p:spPr bwMode="auto">
          <a:xfrm>
            <a:off x="1062038" y="2579687"/>
            <a:ext cx="2386231" cy="369332"/>
          </a:xfrm>
          <a:prstGeom prst="rect">
            <a:avLst/>
          </a:prstGeom>
          <a:noFill/>
          <a:ln w="9525">
            <a:noFill/>
            <a:miter lim="800000"/>
            <a:headEnd/>
            <a:tailEnd/>
          </a:ln>
        </p:spPr>
        <p:txBody>
          <a:bodyPr wrap="none">
            <a:prstTxWarp prst="textNoShape">
              <a:avLst/>
            </a:prstTxWarp>
            <a:spAutoFit/>
          </a:bodyPr>
          <a:lstStyle/>
          <a:p>
            <a:r>
              <a:rPr lang="en-US" sz="1800" dirty="0">
                <a:solidFill>
                  <a:srgbClr val="C00000"/>
                </a:solidFill>
              </a:rPr>
              <a:t>Let’s </a:t>
            </a:r>
            <a:r>
              <a:rPr lang="en-US" sz="1800" dirty="0" err="1" smtClean="0">
                <a:solidFill>
                  <a:srgbClr val="C00000"/>
                </a:solidFill>
              </a:rPr>
              <a:t>acheive</a:t>
            </a:r>
            <a:r>
              <a:rPr lang="en-US" sz="1800" dirty="0" smtClean="0">
                <a:solidFill>
                  <a:srgbClr val="C00000"/>
                </a:solidFill>
              </a:rPr>
              <a:t> </a:t>
            </a:r>
            <a:r>
              <a:rPr lang="en-US" sz="1800" dirty="0">
                <a:solidFill>
                  <a:srgbClr val="C00000"/>
                </a:solidFill>
              </a:rPr>
              <a:t>security</a:t>
            </a:r>
          </a:p>
        </p:txBody>
      </p:sp>
      <p:sp>
        <p:nvSpPr>
          <p:cNvPr id="31752" name="Text Box 8"/>
          <p:cNvSpPr txBox="1">
            <a:spLocks noChangeArrowheads="1"/>
          </p:cNvSpPr>
          <p:nvPr/>
        </p:nvSpPr>
        <p:spPr bwMode="auto">
          <a:xfrm>
            <a:off x="5402263" y="2551112"/>
            <a:ext cx="2304862" cy="369332"/>
          </a:xfrm>
          <a:prstGeom prst="rect">
            <a:avLst/>
          </a:prstGeom>
          <a:noFill/>
          <a:ln w="9525">
            <a:noFill/>
            <a:miter lim="800000"/>
            <a:headEnd/>
            <a:tailEnd/>
          </a:ln>
        </p:spPr>
        <p:txBody>
          <a:bodyPr wrap="none">
            <a:prstTxWarp prst="textNoShape">
              <a:avLst/>
            </a:prstTxWarp>
            <a:spAutoFit/>
          </a:bodyPr>
          <a:lstStyle/>
          <a:p>
            <a:r>
              <a:rPr lang="en-US" sz="1800" dirty="0">
                <a:solidFill>
                  <a:srgbClr val="C00000"/>
                </a:solidFill>
              </a:rPr>
              <a:t>Let’s </a:t>
            </a:r>
            <a:r>
              <a:rPr lang="en-US" sz="1800" b="1" dirty="0">
                <a:solidFill>
                  <a:srgbClr val="C00000"/>
                </a:solidFill>
              </a:rPr>
              <a:t>achieve</a:t>
            </a:r>
            <a:r>
              <a:rPr lang="en-US" sz="1800" dirty="0">
                <a:solidFill>
                  <a:srgbClr val="C00000"/>
                </a:solidFill>
              </a:rPr>
              <a:t> security</a:t>
            </a:r>
          </a:p>
        </p:txBody>
      </p:sp>
      <p:sp>
        <p:nvSpPr>
          <p:cNvPr id="10" name="Footer Placeholder 4"/>
          <p:cNvSpPr txBox="1">
            <a:spLocks/>
          </p:cNvSpPr>
          <p:nvPr/>
        </p:nvSpPr>
        <p:spPr bwMode="auto">
          <a:xfrm>
            <a:off x="5562600" y="5554662"/>
            <a:ext cx="3048000" cy="777875"/>
          </a:xfrm>
          <a:prstGeom prst="rect">
            <a:avLst/>
          </a:prstGeom>
          <a:noFill/>
          <a:ln w="9525">
            <a:noFill/>
            <a:miter lim="800000"/>
            <a:headEnd/>
            <a:tailEnd/>
          </a:ln>
        </p:spPr>
        <p:txBody>
          <a:bodyPr anchor="ctr">
            <a:prstTxWarp prst="textNoShape">
              <a:avLst/>
            </a:prstTxWarp>
          </a:bodyPr>
          <a:lstStyle/>
          <a:p>
            <a:pPr algn="ctr"/>
            <a:r>
              <a:rPr lang="en-US" sz="1200" i="1" dirty="0" smtClean="0">
                <a:solidFill>
                  <a:srgbClr val="898989"/>
                </a:solidFill>
                <a:latin typeface="Calibri" charset="0"/>
              </a:rPr>
              <a:t>Example slide provided with the textbook: </a:t>
            </a:r>
            <a:r>
              <a:rPr lang="en-US" sz="1200" dirty="0" smtClean="0">
                <a:solidFill>
                  <a:srgbClr val="898989"/>
                </a:solidFill>
                <a:latin typeface="Calibri" charset="0"/>
              </a:rPr>
              <a:t>Foundations of Security: </a:t>
            </a:r>
            <a:r>
              <a:rPr lang="en-US" sz="1200" i="1" dirty="0" smtClean="0">
                <a:solidFill>
                  <a:srgbClr val="898989"/>
                </a:solidFill>
                <a:latin typeface="Calibri" charset="0"/>
              </a:rPr>
              <a:t>Neil </a:t>
            </a:r>
            <a:r>
              <a:rPr lang="en-US" sz="1200" i="1" dirty="0" err="1" smtClean="0">
                <a:solidFill>
                  <a:srgbClr val="898989"/>
                </a:solidFill>
                <a:latin typeface="Calibri" charset="0"/>
              </a:rPr>
              <a:t>Daswani</a:t>
            </a:r>
            <a:r>
              <a:rPr lang="en-US" sz="1200" i="1" dirty="0" smtClean="0">
                <a:solidFill>
                  <a:srgbClr val="898989"/>
                </a:solidFill>
                <a:latin typeface="Calibri" charset="0"/>
              </a:rPr>
              <a:t> et al.  </a:t>
            </a:r>
            <a:endParaRPr lang="en-US" sz="1200" dirty="0" smtClean="0">
              <a:solidFill>
                <a:srgbClr val="898989"/>
              </a:solidFill>
              <a:latin typeface="Calibri" charset="0"/>
            </a:endParaRPr>
          </a:p>
          <a:p>
            <a:pPr algn="ctr"/>
            <a:r>
              <a:rPr lang="en-US" sz="1200" dirty="0" smtClean="0">
                <a:solidFill>
                  <a:srgbClr val="898989"/>
                </a:solidFill>
                <a:latin typeface="Calibri" charset="0"/>
              </a:rPr>
              <a:t>©Neil </a:t>
            </a:r>
            <a:r>
              <a:rPr lang="en-US" sz="1200" dirty="0" err="1" smtClean="0">
                <a:solidFill>
                  <a:srgbClr val="898989"/>
                </a:solidFill>
                <a:latin typeface="Calibri" charset="0"/>
              </a:rPr>
              <a:t>Daswani</a:t>
            </a:r>
            <a:endParaRPr lang="en-US" sz="1200" dirty="0">
              <a:solidFill>
                <a:srgbClr val="898989"/>
              </a:solidFill>
              <a:latin typeface="Calibri" charset="0"/>
            </a:endParaRPr>
          </a:p>
        </p:txBody>
      </p:sp>
    </p:spTree>
    <p:extLst>
      <p:ext uri="{BB962C8B-B14F-4D97-AF65-F5344CB8AC3E}">
        <p14:creationId xmlns:p14="http://schemas.microsoft.com/office/powerpoint/2010/main" val="32500423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dirty="0" smtClean="0"/>
              <a:t>Example of a misuse case.</a:t>
            </a:r>
            <a:endParaRPr lang="en-US" dirty="0"/>
          </a:p>
        </p:txBody>
      </p:sp>
      <p:sp>
        <p:nvSpPr>
          <p:cNvPr id="31747" name="Rectangle 3"/>
          <p:cNvSpPr>
            <a:spLocks noGrp="1" noChangeArrowheads="1"/>
          </p:cNvSpPr>
          <p:nvPr>
            <p:ph idx="1"/>
          </p:nvPr>
        </p:nvSpPr>
        <p:spPr/>
        <p:txBody>
          <a:bodyPr/>
          <a:lstStyle/>
          <a:p>
            <a:r>
              <a:rPr lang="en-US" sz="2000" dirty="0" smtClean="0"/>
              <a:t>Example of a use case</a:t>
            </a:r>
            <a:r>
              <a:rPr lang="en-US" sz="2000" dirty="0" smtClean="0"/>
              <a:t>:</a:t>
            </a:r>
            <a:endParaRPr lang="en-US" sz="2000" dirty="0" smtClean="0"/>
          </a:p>
          <a:p>
            <a:pPr marL="800100" lvl="1" indent="-342900">
              <a:buFont typeface="+mj-lt"/>
              <a:buAutoNum type="arabicPeriod"/>
            </a:pPr>
            <a:r>
              <a:rPr lang="en-US" sz="1600" dirty="0" smtClean="0"/>
              <a:t>User enters a word with incorrect spelling.</a:t>
            </a:r>
          </a:p>
          <a:p>
            <a:pPr marL="800100" lvl="1" indent="-342900">
              <a:buFont typeface="+mj-lt"/>
              <a:buAutoNum type="arabicPeriod"/>
            </a:pPr>
            <a:r>
              <a:rPr lang="en-US" sz="1600" dirty="0" smtClean="0"/>
              <a:t>Spell checker prints out the word with corrected spelling. </a:t>
            </a:r>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r>
              <a:rPr lang="en-US" sz="2000" dirty="0" smtClean="0"/>
              <a:t>What about a misuse case? </a:t>
            </a:r>
            <a:endParaRPr lang="en-US" sz="2000" dirty="0"/>
          </a:p>
        </p:txBody>
      </p:sp>
      <p:sp>
        <p:nvSpPr>
          <p:cNvPr id="31748" name="Rectangle 4"/>
          <p:cNvSpPr>
            <a:spLocks noChangeArrowheads="1"/>
          </p:cNvSpPr>
          <p:nvPr/>
        </p:nvSpPr>
        <p:spPr bwMode="auto">
          <a:xfrm>
            <a:off x="3505200" y="2362200"/>
            <a:ext cx="1828800" cy="13716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r>
              <a:rPr lang="en-US" sz="1800" b="1" dirty="0" err="1">
                <a:solidFill>
                  <a:srgbClr val="C00000"/>
                </a:solidFill>
              </a:rPr>
              <a:t>Spell_Check</a:t>
            </a:r>
            <a:endParaRPr lang="en-US" sz="1800" b="1" dirty="0">
              <a:solidFill>
                <a:srgbClr val="C00000"/>
              </a:solidFill>
            </a:endParaRPr>
          </a:p>
        </p:txBody>
      </p:sp>
      <p:sp>
        <p:nvSpPr>
          <p:cNvPr id="31749" name="Line 5"/>
          <p:cNvSpPr>
            <a:spLocks noChangeShapeType="1"/>
          </p:cNvSpPr>
          <p:nvPr/>
        </p:nvSpPr>
        <p:spPr bwMode="auto">
          <a:xfrm>
            <a:off x="1089025" y="3048000"/>
            <a:ext cx="2416175"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31750" name="Line 6"/>
          <p:cNvSpPr>
            <a:spLocks noChangeShapeType="1"/>
          </p:cNvSpPr>
          <p:nvPr/>
        </p:nvSpPr>
        <p:spPr bwMode="auto">
          <a:xfrm>
            <a:off x="5334000" y="3048000"/>
            <a:ext cx="2889250"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31751" name="Text Box 7"/>
          <p:cNvSpPr txBox="1">
            <a:spLocks noChangeArrowheads="1"/>
          </p:cNvSpPr>
          <p:nvPr/>
        </p:nvSpPr>
        <p:spPr bwMode="auto">
          <a:xfrm>
            <a:off x="1062038" y="2579687"/>
            <a:ext cx="2386231" cy="369332"/>
          </a:xfrm>
          <a:prstGeom prst="rect">
            <a:avLst/>
          </a:prstGeom>
          <a:noFill/>
          <a:ln w="9525">
            <a:noFill/>
            <a:miter lim="800000"/>
            <a:headEnd/>
            <a:tailEnd/>
          </a:ln>
        </p:spPr>
        <p:txBody>
          <a:bodyPr wrap="none">
            <a:prstTxWarp prst="textNoShape">
              <a:avLst/>
            </a:prstTxWarp>
            <a:spAutoFit/>
          </a:bodyPr>
          <a:lstStyle/>
          <a:p>
            <a:r>
              <a:rPr lang="en-US" sz="1800" dirty="0">
                <a:solidFill>
                  <a:srgbClr val="C00000"/>
                </a:solidFill>
              </a:rPr>
              <a:t>Let’s </a:t>
            </a:r>
            <a:r>
              <a:rPr lang="en-US" sz="1800" dirty="0" err="1" smtClean="0">
                <a:solidFill>
                  <a:srgbClr val="C00000"/>
                </a:solidFill>
              </a:rPr>
              <a:t>acheive</a:t>
            </a:r>
            <a:r>
              <a:rPr lang="en-US" sz="1800" dirty="0" smtClean="0">
                <a:solidFill>
                  <a:srgbClr val="C00000"/>
                </a:solidFill>
              </a:rPr>
              <a:t> </a:t>
            </a:r>
            <a:r>
              <a:rPr lang="en-US" sz="1800" dirty="0">
                <a:solidFill>
                  <a:srgbClr val="C00000"/>
                </a:solidFill>
              </a:rPr>
              <a:t>security</a:t>
            </a:r>
          </a:p>
        </p:txBody>
      </p:sp>
      <p:sp>
        <p:nvSpPr>
          <p:cNvPr id="31752" name="Text Box 8"/>
          <p:cNvSpPr txBox="1">
            <a:spLocks noChangeArrowheads="1"/>
          </p:cNvSpPr>
          <p:nvPr/>
        </p:nvSpPr>
        <p:spPr bwMode="auto">
          <a:xfrm>
            <a:off x="5402263" y="2551112"/>
            <a:ext cx="2304862" cy="369332"/>
          </a:xfrm>
          <a:prstGeom prst="rect">
            <a:avLst/>
          </a:prstGeom>
          <a:noFill/>
          <a:ln w="9525">
            <a:noFill/>
            <a:miter lim="800000"/>
            <a:headEnd/>
            <a:tailEnd/>
          </a:ln>
        </p:spPr>
        <p:txBody>
          <a:bodyPr wrap="none">
            <a:prstTxWarp prst="textNoShape">
              <a:avLst/>
            </a:prstTxWarp>
            <a:spAutoFit/>
          </a:bodyPr>
          <a:lstStyle/>
          <a:p>
            <a:r>
              <a:rPr lang="en-US" sz="1800" dirty="0">
                <a:solidFill>
                  <a:srgbClr val="C00000"/>
                </a:solidFill>
              </a:rPr>
              <a:t>Let’s </a:t>
            </a:r>
            <a:r>
              <a:rPr lang="en-US" sz="1800" b="1" dirty="0">
                <a:solidFill>
                  <a:srgbClr val="C00000"/>
                </a:solidFill>
              </a:rPr>
              <a:t>achieve</a:t>
            </a:r>
            <a:r>
              <a:rPr lang="en-US" sz="1800" dirty="0">
                <a:solidFill>
                  <a:srgbClr val="C00000"/>
                </a:solidFill>
              </a:rPr>
              <a:t> security</a:t>
            </a:r>
          </a:p>
        </p:txBody>
      </p:sp>
      <p:sp>
        <p:nvSpPr>
          <p:cNvPr id="10" name="Footer Placeholder 4"/>
          <p:cNvSpPr txBox="1">
            <a:spLocks/>
          </p:cNvSpPr>
          <p:nvPr/>
        </p:nvSpPr>
        <p:spPr bwMode="auto">
          <a:xfrm>
            <a:off x="5562600" y="5554662"/>
            <a:ext cx="3048000" cy="777875"/>
          </a:xfrm>
          <a:prstGeom prst="rect">
            <a:avLst/>
          </a:prstGeom>
          <a:noFill/>
          <a:ln w="9525">
            <a:noFill/>
            <a:miter lim="800000"/>
            <a:headEnd/>
            <a:tailEnd/>
          </a:ln>
        </p:spPr>
        <p:txBody>
          <a:bodyPr anchor="ctr">
            <a:prstTxWarp prst="textNoShape">
              <a:avLst/>
            </a:prstTxWarp>
          </a:bodyPr>
          <a:lstStyle/>
          <a:p>
            <a:pPr algn="ctr"/>
            <a:r>
              <a:rPr lang="en-US" sz="1200" i="1" dirty="0" smtClean="0">
                <a:solidFill>
                  <a:srgbClr val="898989"/>
                </a:solidFill>
                <a:latin typeface="Calibri" charset="0"/>
              </a:rPr>
              <a:t>Example slide provided with the textbook: </a:t>
            </a:r>
            <a:r>
              <a:rPr lang="en-US" sz="1200" dirty="0" smtClean="0">
                <a:solidFill>
                  <a:srgbClr val="898989"/>
                </a:solidFill>
                <a:latin typeface="Calibri" charset="0"/>
              </a:rPr>
              <a:t>Foundations of Security: </a:t>
            </a:r>
            <a:r>
              <a:rPr lang="en-US" sz="1200" i="1" dirty="0" smtClean="0">
                <a:solidFill>
                  <a:srgbClr val="898989"/>
                </a:solidFill>
                <a:latin typeface="Calibri" charset="0"/>
              </a:rPr>
              <a:t>Neil </a:t>
            </a:r>
            <a:r>
              <a:rPr lang="en-US" sz="1200" i="1" dirty="0" err="1" smtClean="0">
                <a:solidFill>
                  <a:srgbClr val="898989"/>
                </a:solidFill>
                <a:latin typeface="Calibri" charset="0"/>
              </a:rPr>
              <a:t>Daswani</a:t>
            </a:r>
            <a:r>
              <a:rPr lang="en-US" sz="1200" i="1" dirty="0" smtClean="0">
                <a:solidFill>
                  <a:srgbClr val="898989"/>
                </a:solidFill>
                <a:latin typeface="Calibri" charset="0"/>
              </a:rPr>
              <a:t> et al.  </a:t>
            </a:r>
            <a:endParaRPr lang="en-US" sz="1200" dirty="0" smtClean="0">
              <a:solidFill>
                <a:srgbClr val="898989"/>
              </a:solidFill>
              <a:latin typeface="Calibri" charset="0"/>
            </a:endParaRPr>
          </a:p>
          <a:p>
            <a:pPr algn="ctr"/>
            <a:r>
              <a:rPr lang="en-US" sz="1200" dirty="0" smtClean="0">
                <a:solidFill>
                  <a:srgbClr val="898989"/>
                </a:solidFill>
                <a:latin typeface="Calibri" charset="0"/>
              </a:rPr>
              <a:t>©Neil </a:t>
            </a:r>
            <a:r>
              <a:rPr lang="en-US" sz="1200" dirty="0" err="1" smtClean="0">
                <a:solidFill>
                  <a:srgbClr val="898989"/>
                </a:solidFill>
                <a:latin typeface="Calibri" charset="0"/>
              </a:rPr>
              <a:t>Daswani</a:t>
            </a:r>
            <a:endParaRPr lang="en-US" sz="1200" dirty="0">
              <a:solidFill>
                <a:srgbClr val="898989"/>
              </a:solidFill>
              <a:latin typeface="Calibri" charset="0"/>
            </a:endParaRPr>
          </a:p>
        </p:txBody>
      </p:sp>
    </p:spTree>
    <p:extLst>
      <p:ext uri="{BB962C8B-B14F-4D97-AF65-F5344CB8AC3E}">
        <p14:creationId xmlns:p14="http://schemas.microsoft.com/office/powerpoint/2010/main" val="13932645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dirty="0" smtClean="0"/>
              <a:t>Example of a misuse case.</a:t>
            </a:r>
            <a:endParaRPr lang="en-US" dirty="0"/>
          </a:p>
        </p:txBody>
      </p:sp>
      <p:sp>
        <p:nvSpPr>
          <p:cNvPr id="31747" name="Rectangle 3"/>
          <p:cNvSpPr>
            <a:spLocks noGrp="1" noChangeArrowheads="1"/>
          </p:cNvSpPr>
          <p:nvPr>
            <p:ph idx="1"/>
          </p:nvPr>
        </p:nvSpPr>
        <p:spPr>
          <a:xfrm>
            <a:off x="201304" y="996950"/>
            <a:ext cx="8915400" cy="5473700"/>
          </a:xfrm>
        </p:spPr>
        <p:txBody>
          <a:bodyPr/>
          <a:lstStyle/>
          <a:p>
            <a:r>
              <a:rPr lang="en-US" sz="2000" dirty="0" smtClean="0"/>
              <a:t>Examples of </a:t>
            </a:r>
            <a:r>
              <a:rPr lang="en-US" sz="2000" dirty="0" smtClean="0"/>
              <a:t>a misuse </a:t>
            </a:r>
            <a:r>
              <a:rPr lang="en-US" sz="2000" dirty="0" smtClean="0"/>
              <a:t>case:</a:t>
            </a:r>
          </a:p>
          <a:p>
            <a:pPr lvl="1"/>
            <a:r>
              <a:rPr lang="en-US" sz="1600" dirty="0" smtClean="0"/>
              <a:t>User enters a word in some other language. </a:t>
            </a:r>
          </a:p>
          <a:p>
            <a:pPr marL="457200" lvl="1" indent="0">
              <a:buNone/>
            </a:pPr>
            <a:r>
              <a:rPr lang="en-US" sz="1600" dirty="0" smtClean="0"/>
              <a:t>Or </a:t>
            </a:r>
          </a:p>
          <a:p>
            <a:pPr lvl="1"/>
            <a:r>
              <a:rPr lang="en-US" sz="1600" dirty="0" smtClean="0"/>
              <a:t>User enters a word of large size </a:t>
            </a:r>
            <a:r>
              <a:rPr lang="en-US" sz="1600" dirty="0" smtClean="0">
                <a:sym typeface="Wingdings" pitchFamily="2" charset="2"/>
              </a:rPr>
              <a:t>- why (security </a:t>
            </a:r>
            <a:r>
              <a:rPr lang="en-US" sz="1600" dirty="0" smtClean="0">
                <a:sym typeface="Wingdings" pitchFamily="2" charset="2"/>
              </a:rPr>
              <a:t>domain knowledge </a:t>
            </a:r>
            <a:r>
              <a:rPr lang="en-US" sz="1600" dirty="0" smtClean="0">
                <a:sym typeface="Wingdings" pitchFamily="2" charset="2"/>
              </a:rPr>
              <a:t>tells us that this is a problem)!</a:t>
            </a:r>
            <a:endParaRPr lang="en-US" sz="1600" dirty="0" smtClean="0"/>
          </a:p>
          <a:p>
            <a:pPr marL="457200" lvl="1" indent="0">
              <a:buNone/>
            </a:pPr>
            <a:endParaRPr lang="en-US" sz="1600" dirty="0" smtClean="0"/>
          </a:p>
          <a:p>
            <a:endParaRPr lang="en-US" sz="2000" dirty="0"/>
          </a:p>
          <a:p>
            <a:endParaRPr lang="en-US" sz="2000" dirty="0" smtClean="0"/>
          </a:p>
          <a:p>
            <a:endParaRPr lang="en-US" sz="2000" dirty="0"/>
          </a:p>
          <a:p>
            <a:endParaRPr lang="en-US" sz="2000" dirty="0" smtClean="0"/>
          </a:p>
          <a:p>
            <a:endParaRPr lang="en-US" sz="2000" dirty="0"/>
          </a:p>
          <a:p>
            <a:r>
              <a:rPr lang="en-US" sz="2000" dirty="0" smtClean="0"/>
              <a:t>Next: test cases based on these misuse cases.</a:t>
            </a:r>
          </a:p>
        </p:txBody>
      </p:sp>
      <p:sp>
        <p:nvSpPr>
          <p:cNvPr id="31748" name="Rectangle 4"/>
          <p:cNvSpPr>
            <a:spLocks noChangeArrowheads="1"/>
          </p:cNvSpPr>
          <p:nvPr/>
        </p:nvSpPr>
        <p:spPr bwMode="auto">
          <a:xfrm>
            <a:off x="3505200" y="2362200"/>
            <a:ext cx="1828800" cy="13716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r>
              <a:rPr lang="en-US" sz="1800" b="1" dirty="0" err="1">
                <a:solidFill>
                  <a:srgbClr val="C00000"/>
                </a:solidFill>
              </a:rPr>
              <a:t>Spell_Check</a:t>
            </a:r>
            <a:endParaRPr lang="en-US" sz="1800" b="1" dirty="0">
              <a:solidFill>
                <a:srgbClr val="C00000"/>
              </a:solidFill>
            </a:endParaRPr>
          </a:p>
        </p:txBody>
      </p:sp>
      <p:sp>
        <p:nvSpPr>
          <p:cNvPr id="31749" name="Line 5"/>
          <p:cNvSpPr>
            <a:spLocks noChangeShapeType="1"/>
          </p:cNvSpPr>
          <p:nvPr/>
        </p:nvSpPr>
        <p:spPr bwMode="auto">
          <a:xfrm>
            <a:off x="1089025" y="3048000"/>
            <a:ext cx="2416175"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31750" name="Line 6"/>
          <p:cNvSpPr>
            <a:spLocks noChangeShapeType="1"/>
          </p:cNvSpPr>
          <p:nvPr/>
        </p:nvSpPr>
        <p:spPr bwMode="auto">
          <a:xfrm>
            <a:off x="5334000" y="3048000"/>
            <a:ext cx="2889250"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31751" name="Text Box 7"/>
          <p:cNvSpPr txBox="1">
            <a:spLocks noChangeArrowheads="1"/>
          </p:cNvSpPr>
          <p:nvPr/>
        </p:nvSpPr>
        <p:spPr bwMode="auto">
          <a:xfrm>
            <a:off x="1062038" y="2579687"/>
            <a:ext cx="2386231" cy="369332"/>
          </a:xfrm>
          <a:prstGeom prst="rect">
            <a:avLst/>
          </a:prstGeom>
          <a:noFill/>
          <a:ln w="9525">
            <a:noFill/>
            <a:miter lim="800000"/>
            <a:headEnd/>
            <a:tailEnd/>
          </a:ln>
        </p:spPr>
        <p:txBody>
          <a:bodyPr wrap="none">
            <a:prstTxWarp prst="textNoShape">
              <a:avLst/>
            </a:prstTxWarp>
            <a:spAutoFit/>
          </a:bodyPr>
          <a:lstStyle/>
          <a:p>
            <a:r>
              <a:rPr lang="en-US" sz="1800" dirty="0">
                <a:solidFill>
                  <a:srgbClr val="C00000"/>
                </a:solidFill>
              </a:rPr>
              <a:t>Let’s </a:t>
            </a:r>
            <a:r>
              <a:rPr lang="en-US" sz="1800" dirty="0" err="1" smtClean="0">
                <a:solidFill>
                  <a:srgbClr val="C00000"/>
                </a:solidFill>
              </a:rPr>
              <a:t>acheive</a:t>
            </a:r>
            <a:r>
              <a:rPr lang="en-US" sz="1800" dirty="0" smtClean="0">
                <a:solidFill>
                  <a:srgbClr val="C00000"/>
                </a:solidFill>
              </a:rPr>
              <a:t> </a:t>
            </a:r>
            <a:r>
              <a:rPr lang="en-US" sz="1800" dirty="0">
                <a:solidFill>
                  <a:srgbClr val="C00000"/>
                </a:solidFill>
              </a:rPr>
              <a:t>security</a:t>
            </a:r>
          </a:p>
        </p:txBody>
      </p:sp>
      <p:sp>
        <p:nvSpPr>
          <p:cNvPr id="31752" name="Text Box 8"/>
          <p:cNvSpPr txBox="1">
            <a:spLocks noChangeArrowheads="1"/>
          </p:cNvSpPr>
          <p:nvPr/>
        </p:nvSpPr>
        <p:spPr bwMode="auto">
          <a:xfrm>
            <a:off x="5402263" y="2551112"/>
            <a:ext cx="2304862" cy="369332"/>
          </a:xfrm>
          <a:prstGeom prst="rect">
            <a:avLst/>
          </a:prstGeom>
          <a:noFill/>
          <a:ln w="9525">
            <a:noFill/>
            <a:miter lim="800000"/>
            <a:headEnd/>
            <a:tailEnd/>
          </a:ln>
        </p:spPr>
        <p:txBody>
          <a:bodyPr wrap="none">
            <a:prstTxWarp prst="textNoShape">
              <a:avLst/>
            </a:prstTxWarp>
            <a:spAutoFit/>
          </a:bodyPr>
          <a:lstStyle/>
          <a:p>
            <a:r>
              <a:rPr lang="en-US" sz="1800" dirty="0">
                <a:solidFill>
                  <a:srgbClr val="C00000"/>
                </a:solidFill>
              </a:rPr>
              <a:t>Let’s </a:t>
            </a:r>
            <a:r>
              <a:rPr lang="en-US" sz="1800" b="1" dirty="0">
                <a:solidFill>
                  <a:srgbClr val="C00000"/>
                </a:solidFill>
              </a:rPr>
              <a:t>achieve</a:t>
            </a:r>
            <a:r>
              <a:rPr lang="en-US" sz="1800" dirty="0">
                <a:solidFill>
                  <a:srgbClr val="C00000"/>
                </a:solidFill>
              </a:rPr>
              <a:t> security</a:t>
            </a:r>
          </a:p>
        </p:txBody>
      </p:sp>
      <p:sp>
        <p:nvSpPr>
          <p:cNvPr id="10" name="Footer Placeholder 4"/>
          <p:cNvSpPr txBox="1">
            <a:spLocks/>
          </p:cNvSpPr>
          <p:nvPr/>
        </p:nvSpPr>
        <p:spPr bwMode="auto">
          <a:xfrm>
            <a:off x="5562600" y="5554662"/>
            <a:ext cx="3048000" cy="777875"/>
          </a:xfrm>
          <a:prstGeom prst="rect">
            <a:avLst/>
          </a:prstGeom>
          <a:noFill/>
          <a:ln w="9525">
            <a:noFill/>
            <a:miter lim="800000"/>
            <a:headEnd/>
            <a:tailEnd/>
          </a:ln>
        </p:spPr>
        <p:txBody>
          <a:bodyPr anchor="ctr">
            <a:prstTxWarp prst="textNoShape">
              <a:avLst/>
            </a:prstTxWarp>
          </a:bodyPr>
          <a:lstStyle/>
          <a:p>
            <a:pPr algn="ctr"/>
            <a:r>
              <a:rPr lang="en-US" sz="1200" i="1" dirty="0" smtClean="0">
                <a:solidFill>
                  <a:srgbClr val="898989"/>
                </a:solidFill>
                <a:latin typeface="Calibri" charset="0"/>
              </a:rPr>
              <a:t>Example slide provided with the textbook: </a:t>
            </a:r>
            <a:r>
              <a:rPr lang="en-US" sz="1200" dirty="0" smtClean="0">
                <a:solidFill>
                  <a:srgbClr val="898989"/>
                </a:solidFill>
                <a:latin typeface="Calibri" charset="0"/>
              </a:rPr>
              <a:t>Foundations of Security: </a:t>
            </a:r>
            <a:r>
              <a:rPr lang="en-US" sz="1200" i="1" dirty="0" smtClean="0">
                <a:solidFill>
                  <a:srgbClr val="898989"/>
                </a:solidFill>
                <a:latin typeface="Calibri" charset="0"/>
              </a:rPr>
              <a:t>Neil </a:t>
            </a:r>
            <a:r>
              <a:rPr lang="en-US" sz="1200" i="1" dirty="0" err="1" smtClean="0">
                <a:solidFill>
                  <a:srgbClr val="898989"/>
                </a:solidFill>
                <a:latin typeface="Calibri" charset="0"/>
              </a:rPr>
              <a:t>Daswani</a:t>
            </a:r>
            <a:r>
              <a:rPr lang="en-US" sz="1200" i="1" dirty="0" smtClean="0">
                <a:solidFill>
                  <a:srgbClr val="898989"/>
                </a:solidFill>
                <a:latin typeface="Calibri" charset="0"/>
              </a:rPr>
              <a:t> et al.  </a:t>
            </a:r>
            <a:endParaRPr lang="en-US" sz="1200" dirty="0" smtClean="0">
              <a:solidFill>
                <a:srgbClr val="898989"/>
              </a:solidFill>
              <a:latin typeface="Calibri" charset="0"/>
            </a:endParaRPr>
          </a:p>
          <a:p>
            <a:pPr algn="ctr"/>
            <a:r>
              <a:rPr lang="en-US" sz="1200" dirty="0" smtClean="0">
                <a:solidFill>
                  <a:srgbClr val="898989"/>
                </a:solidFill>
                <a:latin typeface="Calibri" charset="0"/>
              </a:rPr>
              <a:t>©Neil </a:t>
            </a:r>
            <a:r>
              <a:rPr lang="en-US" sz="1200" dirty="0" err="1" smtClean="0">
                <a:solidFill>
                  <a:srgbClr val="898989"/>
                </a:solidFill>
                <a:latin typeface="Calibri" charset="0"/>
              </a:rPr>
              <a:t>Daswani</a:t>
            </a:r>
            <a:endParaRPr lang="en-US" sz="1200" dirty="0">
              <a:solidFill>
                <a:srgbClr val="898989"/>
              </a:solidFill>
              <a:latin typeface="Calibri" charset="0"/>
            </a:endParaRPr>
          </a:p>
        </p:txBody>
      </p:sp>
    </p:spTree>
    <p:extLst>
      <p:ext uri="{BB962C8B-B14F-4D97-AF65-F5344CB8AC3E}">
        <p14:creationId xmlns:p14="http://schemas.microsoft.com/office/powerpoint/2010/main" val="419165006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dirty="0" smtClean="0"/>
              <a:t>Misuse case. </a:t>
            </a:r>
            <a:endParaRPr lang="en-US" dirty="0"/>
          </a:p>
        </p:txBody>
      </p:sp>
      <p:sp>
        <p:nvSpPr>
          <p:cNvPr id="33795" name="Rectangle 3"/>
          <p:cNvSpPr>
            <a:spLocks noGrp="1" noChangeArrowheads="1"/>
          </p:cNvSpPr>
          <p:nvPr>
            <p:ph idx="1"/>
          </p:nvPr>
        </p:nvSpPr>
        <p:spPr/>
        <p:txBody>
          <a:bodyPr/>
          <a:lstStyle/>
          <a:p>
            <a:r>
              <a:rPr lang="en-US" sz="2000" dirty="0" smtClean="0"/>
              <a:t>What if a user inputs a very long word?</a:t>
            </a:r>
          </a:p>
          <a:p>
            <a:r>
              <a:rPr lang="en-US" sz="2000" dirty="0" smtClean="0"/>
              <a:t>Is the program able to handle it? </a:t>
            </a:r>
          </a:p>
          <a:p>
            <a:r>
              <a:rPr lang="en-US" sz="2000" dirty="0" smtClean="0"/>
              <a:t>What would your program do? </a:t>
            </a:r>
          </a:p>
          <a:p>
            <a:endParaRPr lang="en-US" sz="2000" dirty="0"/>
          </a:p>
          <a:p>
            <a:endParaRPr lang="en-US" sz="2000" dirty="0" smtClean="0"/>
          </a:p>
          <a:p>
            <a:endParaRPr lang="en-US" sz="2000" dirty="0"/>
          </a:p>
          <a:p>
            <a:endParaRPr lang="en-US" sz="2000" dirty="0"/>
          </a:p>
          <a:p>
            <a:endParaRPr lang="en-US" sz="1800" dirty="0" smtClean="0"/>
          </a:p>
          <a:p>
            <a:endParaRPr lang="en-US" sz="1800" dirty="0" smtClean="0"/>
          </a:p>
          <a:p>
            <a:r>
              <a:rPr lang="en-US" sz="2000" dirty="0" smtClean="0"/>
              <a:t>Unfortunately a lot of programs are written without paying attention to such cases. </a:t>
            </a:r>
          </a:p>
          <a:p>
            <a:r>
              <a:rPr lang="en-US" sz="2000" dirty="0" smtClean="0"/>
              <a:t>This causes a major vulnerability called: </a:t>
            </a:r>
            <a:r>
              <a:rPr lang="en-US" sz="2000" dirty="0" smtClean="0">
                <a:solidFill>
                  <a:schemeClr val="accent2"/>
                </a:solidFill>
              </a:rPr>
              <a:t>buffer </a:t>
            </a:r>
            <a:r>
              <a:rPr lang="en-US" sz="2000" dirty="0" smtClean="0">
                <a:solidFill>
                  <a:schemeClr val="accent2"/>
                </a:solidFill>
              </a:rPr>
              <a:t>overflow</a:t>
            </a:r>
            <a:r>
              <a:rPr lang="en-US" sz="2000" dirty="0"/>
              <a:t> </a:t>
            </a:r>
            <a:r>
              <a:rPr lang="en-US" sz="2000" dirty="0" smtClean="0"/>
              <a:t>– a well-known input validation vulnerability. </a:t>
            </a:r>
          </a:p>
          <a:p>
            <a:pPr marL="457200" lvl="1" indent="0">
              <a:buNone/>
            </a:pPr>
            <a:r>
              <a:rPr lang="en-US" dirty="0"/>
              <a:t/>
            </a:r>
            <a:br>
              <a:rPr lang="en-US" dirty="0"/>
            </a:br>
            <a:endParaRPr lang="en-US" dirty="0"/>
          </a:p>
          <a:p>
            <a:endParaRPr lang="en-US" dirty="0"/>
          </a:p>
        </p:txBody>
      </p:sp>
      <p:sp>
        <p:nvSpPr>
          <p:cNvPr id="33796" name="Rectangle 4"/>
          <p:cNvSpPr>
            <a:spLocks noChangeArrowheads="1"/>
          </p:cNvSpPr>
          <p:nvPr/>
        </p:nvSpPr>
        <p:spPr bwMode="auto">
          <a:xfrm>
            <a:off x="5013325" y="2590800"/>
            <a:ext cx="1828800" cy="13716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r>
              <a:rPr lang="en-US" sz="1800" b="1" dirty="0" err="1">
                <a:solidFill>
                  <a:srgbClr val="C00000"/>
                </a:solidFill>
              </a:rPr>
              <a:t>Spell_Check</a:t>
            </a:r>
            <a:endParaRPr lang="en-US" sz="1800" b="1" dirty="0">
              <a:solidFill>
                <a:srgbClr val="C00000"/>
              </a:solidFill>
            </a:endParaRPr>
          </a:p>
        </p:txBody>
      </p:sp>
      <p:sp>
        <p:nvSpPr>
          <p:cNvPr id="33797" name="Line 5"/>
          <p:cNvSpPr>
            <a:spLocks noChangeShapeType="1"/>
          </p:cNvSpPr>
          <p:nvPr/>
        </p:nvSpPr>
        <p:spPr bwMode="auto">
          <a:xfrm>
            <a:off x="963613" y="3276600"/>
            <a:ext cx="4049712"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33798" name="Line 6"/>
          <p:cNvSpPr>
            <a:spLocks noChangeShapeType="1"/>
          </p:cNvSpPr>
          <p:nvPr/>
        </p:nvSpPr>
        <p:spPr bwMode="auto">
          <a:xfrm>
            <a:off x="6842125" y="3276600"/>
            <a:ext cx="1371600"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33799" name="Text Box 7"/>
          <p:cNvSpPr txBox="1">
            <a:spLocks noChangeArrowheads="1"/>
          </p:cNvSpPr>
          <p:nvPr/>
        </p:nvSpPr>
        <p:spPr bwMode="auto">
          <a:xfrm>
            <a:off x="922338" y="2757487"/>
            <a:ext cx="3688317" cy="338554"/>
          </a:xfrm>
          <a:prstGeom prst="rect">
            <a:avLst/>
          </a:prstGeom>
          <a:noFill/>
          <a:ln w="9525">
            <a:noFill/>
            <a:miter lim="800000"/>
            <a:headEnd/>
            <a:tailEnd/>
          </a:ln>
        </p:spPr>
        <p:txBody>
          <a:bodyPr wrap="none">
            <a:prstTxWarp prst="textNoShape">
              <a:avLst/>
            </a:prstTxWarp>
            <a:spAutoFit/>
          </a:bodyPr>
          <a:lstStyle/>
          <a:p>
            <a:r>
              <a:rPr lang="en-US" sz="1600" dirty="0" err="1">
                <a:solidFill>
                  <a:srgbClr val="C00000"/>
                </a:solidFill>
              </a:rPr>
              <a:t>Supercagafragilisticmakesmealadocious</a:t>
            </a:r>
            <a:endParaRPr lang="en-US" sz="1600" dirty="0">
              <a:solidFill>
                <a:srgbClr val="C00000"/>
              </a:solidFill>
            </a:endParaRPr>
          </a:p>
        </p:txBody>
      </p:sp>
      <p:sp>
        <p:nvSpPr>
          <p:cNvPr id="33800" name="Text Box 8"/>
          <p:cNvSpPr txBox="1">
            <a:spLocks noChangeArrowheads="1"/>
          </p:cNvSpPr>
          <p:nvPr/>
        </p:nvSpPr>
        <p:spPr bwMode="auto">
          <a:xfrm>
            <a:off x="7194550" y="2771775"/>
            <a:ext cx="569387" cy="400110"/>
          </a:xfrm>
          <a:prstGeom prst="rect">
            <a:avLst/>
          </a:prstGeom>
          <a:noFill/>
          <a:ln w="9525">
            <a:noFill/>
            <a:miter lim="800000"/>
            <a:headEnd/>
            <a:tailEnd/>
          </a:ln>
        </p:spPr>
        <p:txBody>
          <a:bodyPr wrap="none">
            <a:prstTxWarp prst="textNoShape">
              <a:avLst/>
            </a:prstTxWarp>
            <a:spAutoFit/>
          </a:bodyPr>
          <a:lstStyle/>
          <a:p>
            <a:r>
              <a:rPr lang="en-US" dirty="0">
                <a:solidFill>
                  <a:srgbClr val="C00000"/>
                </a:solidFill>
              </a:rPr>
              <a:t>???</a:t>
            </a:r>
          </a:p>
        </p:txBody>
      </p:sp>
      <p:sp>
        <p:nvSpPr>
          <p:cNvPr id="10" name="Footer Placeholder 4"/>
          <p:cNvSpPr txBox="1">
            <a:spLocks/>
          </p:cNvSpPr>
          <p:nvPr/>
        </p:nvSpPr>
        <p:spPr bwMode="auto">
          <a:xfrm>
            <a:off x="5927725" y="5943599"/>
            <a:ext cx="3048000" cy="777875"/>
          </a:xfrm>
          <a:prstGeom prst="rect">
            <a:avLst/>
          </a:prstGeom>
          <a:noFill/>
          <a:ln w="9525">
            <a:noFill/>
            <a:miter lim="800000"/>
            <a:headEnd/>
            <a:tailEnd/>
          </a:ln>
        </p:spPr>
        <p:txBody>
          <a:bodyPr anchor="ctr">
            <a:prstTxWarp prst="textNoShape">
              <a:avLst/>
            </a:prstTxWarp>
          </a:bodyPr>
          <a:lstStyle/>
          <a:p>
            <a:pPr algn="ctr"/>
            <a:r>
              <a:rPr lang="en-US" sz="1200" i="1" dirty="0" smtClean="0">
                <a:solidFill>
                  <a:srgbClr val="898989"/>
                </a:solidFill>
                <a:latin typeface="Calibri" charset="0"/>
              </a:rPr>
              <a:t>Example slide provided with the textbook: </a:t>
            </a:r>
            <a:r>
              <a:rPr lang="en-US" sz="1200" dirty="0" smtClean="0">
                <a:solidFill>
                  <a:srgbClr val="898989"/>
                </a:solidFill>
                <a:latin typeface="Calibri" charset="0"/>
              </a:rPr>
              <a:t>Foundations of Security: </a:t>
            </a:r>
            <a:r>
              <a:rPr lang="en-US" sz="1200" i="1" dirty="0" smtClean="0">
                <a:solidFill>
                  <a:srgbClr val="898989"/>
                </a:solidFill>
                <a:latin typeface="Calibri" charset="0"/>
              </a:rPr>
              <a:t>Neil </a:t>
            </a:r>
            <a:r>
              <a:rPr lang="en-US" sz="1200" i="1" dirty="0" err="1" smtClean="0">
                <a:solidFill>
                  <a:srgbClr val="898989"/>
                </a:solidFill>
                <a:latin typeface="Calibri" charset="0"/>
              </a:rPr>
              <a:t>Daswani</a:t>
            </a:r>
            <a:r>
              <a:rPr lang="en-US" sz="1200" i="1" dirty="0" smtClean="0">
                <a:solidFill>
                  <a:srgbClr val="898989"/>
                </a:solidFill>
                <a:latin typeface="Calibri" charset="0"/>
              </a:rPr>
              <a:t> et al.  </a:t>
            </a:r>
            <a:endParaRPr lang="en-US" sz="1200" dirty="0" smtClean="0">
              <a:solidFill>
                <a:srgbClr val="898989"/>
              </a:solidFill>
              <a:latin typeface="Calibri" charset="0"/>
            </a:endParaRPr>
          </a:p>
          <a:p>
            <a:pPr algn="ctr"/>
            <a:r>
              <a:rPr lang="en-US" sz="1200" dirty="0" smtClean="0">
                <a:solidFill>
                  <a:srgbClr val="898989"/>
                </a:solidFill>
                <a:latin typeface="Calibri" charset="0"/>
              </a:rPr>
              <a:t>©Neil </a:t>
            </a:r>
            <a:r>
              <a:rPr lang="en-US" sz="1200" dirty="0" err="1" smtClean="0">
                <a:solidFill>
                  <a:srgbClr val="898989"/>
                </a:solidFill>
                <a:latin typeface="Calibri" charset="0"/>
              </a:rPr>
              <a:t>Daswani</a:t>
            </a:r>
            <a:endParaRPr lang="en-US" sz="1200" dirty="0">
              <a:solidFill>
                <a:srgbClr val="898989"/>
              </a:solidFill>
              <a:latin typeface="Calibri" charset="0"/>
            </a:endParaRPr>
          </a:p>
        </p:txBody>
      </p:sp>
    </p:spTree>
    <p:extLst>
      <p:ext uri="{BB962C8B-B14F-4D97-AF65-F5344CB8AC3E}">
        <p14:creationId xmlns:p14="http://schemas.microsoft.com/office/powerpoint/2010/main" val="32516241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a:spLocks noChangeArrowheads="1"/>
          </p:cNvSpPr>
          <p:nvPr/>
        </p:nvSpPr>
        <p:spPr bwMode="auto">
          <a:xfrm>
            <a:off x="1828800" y="1371600"/>
            <a:ext cx="5508659" cy="3962400"/>
          </a:xfrm>
          <a:prstGeom prst="roundRect">
            <a:avLst>
              <a:gd name="adj" fmla="val 16667"/>
            </a:avLst>
          </a:prstGeom>
          <a:gradFill rotWithShape="1">
            <a:gsLst>
              <a:gs pos="0">
                <a:srgbClr val="3A7CCB"/>
              </a:gs>
              <a:gs pos="20000">
                <a:srgbClr val="3C7BC7"/>
              </a:gs>
              <a:gs pos="100000">
                <a:srgbClr val="2C5D98"/>
              </a:gs>
            </a:gsLst>
            <a:lin ang="5400000"/>
          </a:gradFill>
          <a:ln w="9525">
            <a:solidFill>
              <a:srgbClr val="4A7EBB"/>
            </a:solidFill>
            <a:round/>
            <a:headEnd/>
            <a:tailEnd/>
          </a:ln>
          <a:effectLst>
            <a:outerShdw dist="23000" dir="5400000" rotWithShape="0">
              <a:srgbClr val="808080">
                <a:alpha val="34999"/>
              </a:srgbClr>
            </a:outerShdw>
          </a:effectLst>
        </p:spPr>
        <p:txBody>
          <a:bodyPr anchor="ctr"/>
          <a:lstStyle/>
          <a:p>
            <a:pPr algn="ctr"/>
            <a:r>
              <a:rPr lang="en-US" sz="3200" b="1" dirty="0">
                <a:solidFill>
                  <a:srgbClr val="FFFFFF"/>
                </a:solidFill>
                <a:latin typeface="Courier New" pitchFamily="49" charset="0"/>
                <a:cs typeface="Courier New" pitchFamily="49" charset="0"/>
              </a:rPr>
              <a:t>WANTED</a:t>
            </a:r>
          </a:p>
          <a:p>
            <a:endParaRPr lang="en-US" dirty="0">
              <a:solidFill>
                <a:srgbClr val="FFFFFF"/>
              </a:solidFill>
              <a:latin typeface="Courier New" pitchFamily="49" charset="0"/>
              <a:cs typeface="Courier New" pitchFamily="49" charset="0"/>
            </a:endParaRPr>
          </a:p>
          <a:p>
            <a:r>
              <a:rPr lang="en-US" b="1" dirty="0">
                <a:solidFill>
                  <a:srgbClr val="FFFFFF"/>
                </a:solidFill>
                <a:latin typeface="Courier New" pitchFamily="49" charset="0"/>
                <a:cs typeface="Courier New" pitchFamily="49" charset="0"/>
              </a:rPr>
              <a:t>Name: </a:t>
            </a:r>
            <a:r>
              <a:rPr lang="en-US" dirty="0">
                <a:solidFill>
                  <a:srgbClr val="FFFFFF"/>
                </a:solidFill>
                <a:latin typeface="Courier New" pitchFamily="49" charset="0"/>
                <a:cs typeface="Courier New" pitchFamily="49" charset="0"/>
              </a:rPr>
              <a:t>Slammer worm.</a:t>
            </a:r>
          </a:p>
          <a:p>
            <a:r>
              <a:rPr lang="en-US" b="1" dirty="0">
                <a:solidFill>
                  <a:srgbClr val="FFFFFF"/>
                </a:solidFill>
                <a:latin typeface="Courier New" pitchFamily="49" charset="0"/>
                <a:cs typeface="Courier New" pitchFamily="49" charset="0"/>
              </a:rPr>
              <a:t>Alias: </a:t>
            </a:r>
            <a:r>
              <a:rPr lang="en-US" dirty="0">
                <a:solidFill>
                  <a:srgbClr val="FFFFFF"/>
                </a:solidFill>
                <a:latin typeface="Courier New" pitchFamily="49" charset="0"/>
                <a:cs typeface="Courier New" pitchFamily="49" charset="0"/>
              </a:rPr>
              <a:t>SQL Slammer worm.</a:t>
            </a:r>
          </a:p>
          <a:p>
            <a:r>
              <a:rPr lang="en-US" b="1" dirty="0">
                <a:solidFill>
                  <a:srgbClr val="FFFFFF"/>
                </a:solidFill>
                <a:latin typeface="Courier New" pitchFamily="49" charset="0"/>
                <a:cs typeface="Courier New" pitchFamily="49" charset="0"/>
              </a:rPr>
              <a:t>Claim to fame: </a:t>
            </a:r>
            <a:r>
              <a:rPr lang="en-US" dirty="0">
                <a:solidFill>
                  <a:srgbClr val="FFFFFF"/>
                </a:solidFill>
                <a:latin typeface="Courier New" pitchFamily="49" charset="0"/>
                <a:cs typeface="Courier New" pitchFamily="49" charset="0"/>
              </a:rPr>
              <a:t>Crashed the Internet in 15 minutes. </a:t>
            </a:r>
          </a:p>
          <a:p>
            <a:r>
              <a:rPr lang="en-US" b="1" dirty="0">
                <a:solidFill>
                  <a:srgbClr val="FFFFFF"/>
                </a:solidFill>
                <a:latin typeface="Courier New" pitchFamily="49" charset="0"/>
                <a:cs typeface="Courier New" pitchFamily="49" charset="0"/>
              </a:rPr>
              <a:t>Technology superiority: </a:t>
            </a:r>
            <a:r>
              <a:rPr lang="en-US" dirty="0" smtClean="0">
                <a:solidFill>
                  <a:srgbClr val="FFFFFF"/>
                </a:solidFill>
                <a:latin typeface="Courier New" pitchFamily="49" charset="0"/>
                <a:cs typeface="Courier New" pitchFamily="49" charset="0"/>
              </a:rPr>
              <a:t>Medium.</a:t>
            </a:r>
            <a:endParaRPr lang="en-US" dirty="0">
              <a:solidFill>
                <a:srgbClr val="FFFFFF"/>
              </a:solidFill>
              <a:latin typeface="Courier New" pitchFamily="49" charset="0"/>
              <a:cs typeface="Courier New" pitchFamily="49" charset="0"/>
            </a:endParaRPr>
          </a:p>
          <a:p>
            <a:r>
              <a:rPr lang="en-US" b="1" dirty="0">
                <a:solidFill>
                  <a:srgbClr val="FFFFFF"/>
                </a:solidFill>
                <a:latin typeface="Courier New" pitchFamily="49" charset="0"/>
                <a:cs typeface="Courier New" pitchFamily="49" charset="0"/>
              </a:rPr>
              <a:t>First known act of violence: </a:t>
            </a:r>
            <a:r>
              <a:rPr lang="en-US" dirty="0">
                <a:solidFill>
                  <a:srgbClr val="FFFFFF"/>
                </a:solidFill>
                <a:latin typeface="Courier New" pitchFamily="49" charset="0"/>
                <a:cs typeface="Courier New" pitchFamily="49" charset="0"/>
              </a:rPr>
              <a:t>January 2003.</a:t>
            </a:r>
          </a:p>
        </p:txBody>
      </p:sp>
      <p:sp>
        <p:nvSpPr>
          <p:cNvPr id="16386" name="Title 1"/>
          <p:cNvSpPr>
            <a:spLocks noGrp="1"/>
          </p:cNvSpPr>
          <p:nvPr>
            <p:ph type="title"/>
          </p:nvPr>
        </p:nvSpPr>
        <p:spPr>
          <a:xfrm>
            <a:off x="457200" y="0"/>
            <a:ext cx="8229600" cy="1143000"/>
          </a:xfrm>
        </p:spPr>
        <p:txBody>
          <a:bodyPr/>
          <a:lstStyle/>
          <a:p>
            <a:pPr eaLnBrk="1" hangingPunct="1"/>
            <a:r>
              <a:rPr lang="en-US" sz="2400" dirty="0" smtClean="0">
                <a:latin typeface="Comic Sans MS" pitchFamily="66" charset="0"/>
                <a:ea typeface="ＭＳ Ｐゴシック" pitchFamily="48" charset="-128"/>
              </a:rPr>
              <a:t>Example of an exploit that takes advantage of an </a:t>
            </a:r>
            <a:r>
              <a:rPr lang="en-US" sz="2400" dirty="0" smtClean="0">
                <a:latin typeface="Comic Sans MS" pitchFamily="66" charset="0"/>
                <a:ea typeface="ＭＳ Ｐゴシック" pitchFamily="48" charset="-128"/>
              </a:rPr>
              <a:t>buffer overflow: </a:t>
            </a:r>
            <a:r>
              <a:rPr lang="en-US" sz="2400" dirty="0" smtClean="0">
                <a:latin typeface="Comic Sans MS" pitchFamily="66" charset="0"/>
                <a:ea typeface="ＭＳ Ｐゴシック" pitchFamily="48" charset="-128"/>
              </a:rPr>
              <a:t/>
            </a:r>
            <a:br>
              <a:rPr lang="en-US" sz="2400" dirty="0" smtClean="0">
                <a:latin typeface="Comic Sans MS" pitchFamily="66" charset="0"/>
                <a:ea typeface="ＭＳ Ｐゴシック" pitchFamily="48" charset="-128"/>
              </a:rPr>
            </a:br>
            <a:r>
              <a:rPr lang="en-US" sz="2400" dirty="0" smtClean="0">
                <a:latin typeface="Comic Sans MS" pitchFamily="66" charset="0"/>
                <a:ea typeface="ＭＳ Ｐゴシック" pitchFamily="48" charset="-128"/>
              </a:rPr>
              <a:t>Slammer worm.</a:t>
            </a:r>
          </a:p>
        </p:txBody>
      </p:sp>
      <p:pic>
        <p:nvPicPr>
          <p:cNvPr id="16387" name="Picture 10" descr="slammerworm.jpg"/>
          <p:cNvPicPr>
            <a:picLocks noChangeAspect="1"/>
          </p:cNvPicPr>
          <p:nvPr/>
        </p:nvPicPr>
        <p:blipFill>
          <a:blip r:embed="rId2" cstate="print"/>
          <a:srcRect/>
          <a:stretch>
            <a:fillRect/>
          </a:stretch>
        </p:blipFill>
        <p:spPr bwMode="auto">
          <a:xfrm>
            <a:off x="457200" y="2057400"/>
            <a:ext cx="1219200" cy="1219200"/>
          </a:xfrm>
          <a:prstGeom prst="rect">
            <a:avLst/>
          </a:prstGeom>
          <a:noFill/>
          <a:ln w="9525">
            <a:noFill/>
            <a:miter lim="800000"/>
            <a:headEnd/>
            <a:tailEnd/>
          </a:ln>
        </p:spPr>
      </p:pic>
      <p:pic>
        <p:nvPicPr>
          <p:cNvPr id="40" name="Picture 39" descr="server.jpeg"/>
          <p:cNvPicPr>
            <a:picLocks noChangeAspect="1"/>
          </p:cNvPicPr>
          <p:nvPr/>
        </p:nvPicPr>
        <p:blipFill>
          <a:blip r:embed="rId3" cstate="print"/>
          <a:stretch>
            <a:fillRect/>
          </a:stretch>
        </p:blipFill>
        <p:spPr>
          <a:xfrm>
            <a:off x="7620000" y="2438400"/>
            <a:ext cx="635000" cy="974148"/>
          </a:xfrm>
          <a:prstGeom prst="rect">
            <a:avLst/>
          </a:prstGeom>
          <a:effectLst>
            <a:glow rad="101600">
              <a:srgbClr val="FF0000">
                <a:alpha val="75000"/>
              </a:srgbClr>
            </a:glow>
          </a:effectLst>
        </p:spPr>
      </p:pic>
      <p:grpSp>
        <p:nvGrpSpPr>
          <p:cNvPr id="2" name="Group 41"/>
          <p:cNvGrpSpPr>
            <a:grpSpLocks/>
          </p:cNvGrpSpPr>
          <p:nvPr/>
        </p:nvGrpSpPr>
        <p:grpSpPr bwMode="auto">
          <a:xfrm>
            <a:off x="1600200" y="1189038"/>
            <a:ext cx="6705600" cy="3763962"/>
            <a:chOff x="1600200" y="1189760"/>
            <a:chExt cx="6705600" cy="3763240"/>
          </a:xfrm>
        </p:grpSpPr>
        <p:grpSp>
          <p:nvGrpSpPr>
            <p:cNvPr id="3" name="Group 11"/>
            <p:cNvGrpSpPr>
              <a:grpSpLocks/>
            </p:cNvGrpSpPr>
            <p:nvPr/>
          </p:nvGrpSpPr>
          <p:grpSpPr bwMode="auto">
            <a:xfrm>
              <a:off x="2971800" y="1189760"/>
              <a:ext cx="5334000" cy="3746788"/>
              <a:chOff x="2971800" y="1189760"/>
              <a:chExt cx="5334000" cy="3746788"/>
            </a:xfrm>
          </p:grpSpPr>
          <p:pic>
            <p:nvPicPr>
              <p:cNvPr id="16423" name="Picture 4" descr="server.jpeg"/>
              <p:cNvPicPr>
                <a:picLocks noChangeAspect="1"/>
              </p:cNvPicPr>
              <p:nvPr/>
            </p:nvPicPr>
            <p:blipFill>
              <a:blip r:embed="rId3" cstate="print"/>
              <a:srcRect/>
              <a:stretch>
                <a:fillRect/>
              </a:stretch>
            </p:blipFill>
            <p:spPr bwMode="auto">
              <a:xfrm>
                <a:off x="7620000" y="2408959"/>
                <a:ext cx="685800" cy="1052079"/>
              </a:xfrm>
              <a:prstGeom prst="rect">
                <a:avLst/>
              </a:prstGeom>
              <a:noFill/>
              <a:ln w="9525">
                <a:noFill/>
                <a:miter lim="800000"/>
                <a:headEnd/>
                <a:tailEnd/>
              </a:ln>
            </p:spPr>
          </p:pic>
          <p:pic>
            <p:nvPicPr>
              <p:cNvPr id="16424" name="Picture 5" descr="server.jpeg"/>
              <p:cNvPicPr>
                <a:picLocks noChangeAspect="1"/>
              </p:cNvPicPr>
              <p:nvPr/>
            </p:nvPicPr>
            <p:blipFill>
              <a:blip r:embed="rId3" cstate="print"/>
              <a:srcRect/>
              <a:stretch>
                <a:fillRect/>
              </a:stretch>
            </p:blipFill>
            <p:spPr bwMode="auto">
              <a:xfrm>
                <a:off x="6680200" y="3962400"/>
                <a:ext cx="635000" cy="974148"/>
              </a:xfrm>
              <a:prstGeom prst="rect">
                <a:avLst/>
              </a:prstGeom>
              <a:noFill/>
              <a:ln w="9525">
                <a:noFill/>
                <a:miter lim="800000"/>
                <a:headEnd/>
                <a:tailEnd/>
              </a:ln>
            </p:spPr>
          </p:pic>
          <p:pic>
            <p:nvPicPr>
              <p:cNvPr id="16425" name="Picture 6" descr="server.jpeg"/>
              <p:cNvPicPr>
                <a:picLocks noChangeAspect="1"/>
              </p:cNvPicPr>
              <p:nvPr/>
            </p:nvPicPr>
            <p:blipFill>
              <a:blip r:embed="rId3" cstate="print"/>
              <a:srcRect/>
              <a:stretch>
                <a:fillRect/>
              </a:stretch>
            </p:blipFill>
            <p:spPr bwMode="auto">
              <a:xfrm>
                <a:off x="6172200" y="1189760"/>
                <a:ext cx="635000" cy="974148"/>
              </a:xfrm>
              <a:prstGeom prst="rect">
                <a:avLst/>
              </a:prstGeom>
              <a:noFill/>
              <a:ln w="9525">
                <a:noFill/>
                <a:miter lim="800000"/>
                <a:headEnd/>
                <a:tailEnd/>
              </a:ln>
            </p:spPr>
          </p:pic>
          <p:sp>
            <p:nvSpPr>
              <p:cNvPr id="9" name="Cloud 8"/>
              <p:cNvSpPr>
                <a:spLocks noChangeArrowheads="1"/>
              </p:cNvSpPr>
              <p:nvPr/>
            </p:nvSpPr>
            <p:spPr bwMode="auto">
              <a:xfrm>
                <a:off x="2971800" y="2438882"/>
                <a:ext cx="2819400" cy="1142781"/>
              </a:xfrm>
              <a:custGeom>
                <a:avLst/>
                <a:gdLst>
                  <a:gd name="T0" fmla="*/ 2817051 w 43200"/>
                  <a:gd name="T1" fmla="*/ 571391 h 43200"/>
                  <a:gd name="T2" fmla="*/ 1409700 w 43200"/>
                  <a:gd name="T3" fmla="*/ 1141564 h 43200"/>
                  <a:gd name="T4" fmla="*/ 8745 w 43200"/>
                  <a:gd name="T5" fmla="*/ 571391 h 43200"/>
                  <a:gd name="T6" fmla="*/ 1409700 w 43200"/>
                  <a:gd name="T7" fmla="*/ 65340 h 43200"/>
                  <a:gd name="T8" fmla="*/ 0 60000 65536"/>
                  <a:gd name="T9" fmla="*/ 1 60000 65536"/>
                  <a:gd name="T10" fmla="*/ 2 60000 65536"/>
                  <a:gd name="T11" fmla="*/ 3 60000 65536"/>
                  <a:gd name="T12" fmla="*/ 5954 w 43200"/>
                  <a:gd name="T13" fmla="*/ 6524 h 43200"/>
                  <a:gd name="T14" fmla="*/ 34174 w 43200"/>
                  <a:gd name="T15" fmla="*/ 34674 h 43200"/>
                </a:gdLst>
                <a:ahLst/>
                <a:cxnLst>
                  <a:cxn ang="T8">
                    <a:pos x="T0" y="T1"/>
                  </a:cxn>
                  <a:cxn ang="T9">
                    <a:pos x="T2" y="T3"/>
                  </a:cxn>
                  <a:cxn ang="T10">
                    <a:pos x="T4" y="T5"/>
                  </a:cxn>
                  <a:cxn ang="T11">
                    <a:pos x="T6" y="T7"/>
                  </a:cxn>
                </a:cxnLst>
                <a:rect l="T12" t="T13" r="T14" b="T15"/>
                <a:pathLst>
                  <a:path w="43200" h="43200">
                    <a:moveTo>
                      <a:pt x="3900" y="14370"/>
                    </a:moveTo>
                    <a:lnTo>
                      <a:pt x="3899" y="14370"/>
                    </a:lnTo>
                    <a:cubicBezTo>
                      <a:pt x="3858" y="13959"/>
                      <a:pt x="3838" y="13545"/>
                      <a:pt x="3838" y="13131"/>
                    </a:cubicBezTo>
                    <a:cubicBezTo>
                      <a:pt x="3838" y="8055"/>
                      <a:pt x="6861" y="3941"/>
                      <a:pt x="10591" y="3941"/>
                    </a:cubicBezTo>
                    <a:cubicBezTo>
                      <a:pt x="11791" y="3940"/>
                      <a:pt x="12969" y="4376"/>
                      <a:pt x="14005" y="5201"/>
                    </a:cubicBezTo>
                    <a:lnTo>
                      <a:pt x="14005" y="5202"/>
                    </a:lnTo>
                    <a:cubicBezTo>
                      <a:pt x="14930" y="2828"/>
                      <a:pt x="16742" y="1343"/>
                      <a:pt x="18715" y="1344"/>
                    </a:cubicBezTo>
                    <a:cubicBezTo>
                      <a:pt x="20114" y="1344"/>
                      <a:pt x="21458" y="2093"/>
                      <a:pt x="22456" y="3431"/>
                    </a:cubicBezTo>
                    <a:lnTo>
                      <a:pt x="22456" y="3432"/>
                    </a:lnTo>
                    <a:cubicBezTo>
                      <a:pt x="23194" y="1415"/>
                      <a:pt x="24707" y="140"/>
                      <a:pt x="26362" y="141"/>
                    </a:cubicBezTo>
                    <a:cubicBezTo>
                      <a:pt x="27723" y="141"/>
                      <a:pt x="29007" y="1006"/>
                      <a:pt x="29832" y="2481"/>
                    </a:cubicBezTo>
                    <a:lnTo>
                      <a:pt x="29832" y="2480"/>
                    </a:lnTo>
                    <a:cubicBezTo>
                      <a:pt x="30755" y="1002"/>
                      <a:pt x="32110" y="149"/>
                      <a:pt x="33538" y="150"/>
                    </a:cubicBezTo>
                    <a:cubicBezTo>
                      <a:pt x="35888" y="150"/>
                      <a:pt x="37901" y="2435"/>
                      <a:pt x="38318" y="5575"/>
                    </a:cubicBezTo>
                    <a:lnTo>
                      <a:pt x="38317" y="5576"/>
                    </a:lnTo>
                    <a:cubicBezTo>
                      <a:pt x="40639" y="6438"/>
                      <a:pt x="42250" y="9313"/>
                      <a:pt x="42250" y="12594"/>
                    </a:cubicBezTo>
                    <a:cubicBezTo>
                      <a:pt x="42250" y="13579"/>
                      <a:pt x="42103" y="14554"/>
                      <a:pt x="41818" y="15460"/>
                    </a:cubicBezTo>
                    <a:lnTo>
                      <a:pt x="41818" y="15459"/>
                    </a:lnTo>
                    <a:cubicBezTo>
                      <a:pt x="42727" y="17070"/>
                      <a:pt x="43220" y="19044"/>
                      <a:pt x="43220" y="21076"/>
                    </a:cubicBezTo>
                    <a:cubicBezTo>
                      <a:pt x="43220" y="25663"/>
                      <a:pt x="40741" y="29553"/>
                      <a:pt x="37404" y="30203"/>
                    </a:cubicBezTo>
                    <a:lnTo>
                      <a:pt x="37403" y="30202"/>
                    </a:lnTo>
                    <a:cubicBezTo>
                      <a:pt x="37378" y="34523"/>
                      <a:pt x="34795" y="38006"/>
                      <a:pt x="31619" y="38007"/>
                    </a:cubicBezTo>
                    <a:cubicBezTo>
                      <a:pt x="30535" y="38007"/>
                      <a:pt x="29474" y="37593"/>
                      <a:pt x="28555" y="36813"/>
                    </a:cubicBezTo>
                    <a:lnTo>
                      <a:pt x="28556" y="36813"/>
                    </a:lnTo>
                    <a:cubicBezTo>
                      <a:pt x="27694" y="40699"/>
                      <a:pt x="25069" y="43357"/>
                      <a:pt x="22094" y="43358"/>
                    </a:cubicBezTo>
                    <a:cubicBezTo>
                      <a:pt x="19839" y="43358"/>
                      <a:pt x="17733" y="41821"/>
                      <a:pt x="16480" y="39263"/>
                    </a:cubicBezTo>
                    <a:lnTo>
                      <a:pt x="16480" y="39264"/>
                    </a:lnTo>
                    <a:cubicBezTo>
                      <a:pt x="15279" y="40250"/>
                      <a:pt x="13904" y="40770"/>
                      <a:pt x="12503" y="40771"/>
                    </a:cubicBezTo>
                    <a:cubicBezTo>
                      <a:pt x="9735" y="40771"/>
                      <a:pt x="7180" y="38748"/>
                      <a:pt x="5804" y="35469"/>
                    </a:cubicBezTo>
                    <a:lnTo>
                      <a:pt x="5803" y="35469"/>
                    </a:lnTo>
                    <a:cubicBezTo>
                      <a:pt x="5635" y="35496"/>
                      <a:pt x="5465" y="35509"/>
                      <a:pt x="5296" y="35510"/>
                    </a:cubicBezTo>
                    <a:cubicBezTo>
                      <a:pt x="2888" y="35510"/>
                      <a:pt x="936" y="32860"/>
                      <a:pt x="936" y="29592"/>
                    </a:cubicBezTo>
                    <a:cubicBezTo>
                      <a:pt x="935" y="28090"/>
                      <a:pt x="1356" y="26644"/>
                      <a:pt x="2112" y="25547"/>
                    </a:cubicBezTo>
                    <a:lnTo>
                      <a:pt x="2113" y="25547"/>
                    </a:lnTo>
                    <a:cubicBezTo>
                      <a:pt x="781" y="24481"/>
                      <a:pt x="-36" y="22528"/>
                      <a:pt x="-36" y="20418"/>
                    </a:cubicBezTo>
                    <a:cubicBezTo>
                      <a:pt x="-37" y="17370"/>
                      <a:pt x="1647" y="14817"/>
                      <a:pt x="3863" y="14504"/>
                    </a:cubicBezTo>
                    <a:close/>
                  </a:path>
                  <a:path w="43200" h="43200" fill="none">
                    <a:moveTo>
                      <a:pt x="4693" y="26177"/>
                    </a:moveTo>
                    <a:lnTo>
                      <a:pt x="4693" y="26177"/>
                    </a:lnTo>
                    <a:cubicBezTo>
                      <a:pt x="4580" y="26189"/>
                      <a:pt x="4468" y="26194"/>
                      <a:pt x="4356" y="26195"/>
                    </a:cubicBezTo>
                    <a:cubicBezTo>
                      <a:pt x="3584" y="26195"/>
                      <a:pt x="2826" y="25913"/>
                      <a:pt x="2160" y="25379"/>
                    </a:cubicBezTo>
                    <a:moveTo>
                      <a:pt x="6928" y="34899"/>
                    </a:moveTo>
                    <a:lnTo>
                      <a:pt x="6927" y="34898"/>
                    </a:lnTo>
                    <a:cubicBezTo>
                      <a:pt x="6572" y="35091"/>
                      <a:pt x="6200" y="35219"/>
                      <a:pt x="5820" y="35280"/>
                    </a:cubicBezTo>
                    <a:moveTo>
                      <a:pt x="16478" y="39090"/>
                    </a:moveTo>
                    <a:lnTo>
                      <a:pt x="16477" y="39090"/>
                    </a:lnTo>
                    <a:cubicBezTo>
                      <a:pt x="16210" y="38544"/>
                      <a:pt x="15986" y="37960"/>
                      <a:pt x="15809" y="37350"/>
                    </a:cubicBezTo>
                    <a:moveTo>
                      <a:pt x="28827" y="34751"/>
                    </a:moveTo>
                    <a:lnTo>
                      <a:pt x="28826" y="34750"/>
                    </a:lnTo>
                    <a:cubicBezTo>
                      <a:pt x="28787" y="35398"/>
                      <a:pt x="28698" y="36038"/>
                      <a:pt x="28560" y="36660"/>
                    </a:cubicBezTo>
                    <a:moveTo>
                      <a:pt x="34129" y="22954"/>
                    </a:moveTo>
                    <a:lnTo>
                      <a:pt x="34128" y="22954"/>
                    </a:lnTo>
                    <a:cubicBezTo>
                      <a:pt x="36118" y="24271"/>
                      <a:pt x="37381" y="27017"/>
                      <a:pt x="37381" y="30027"/>
                    </a:cubicBezTo>
                    <a:cubicBezTo>
                      <a:pt x="37381" y="30048"/>
                      <a:pt x="37380" y="30069"/>
                      <a:pt x="37380" y="30090"/>
                    </a:cubicBezTo>
                    <a:moveTo>
                      <a:pt x="41798" y="15354"/>
                    </a:moveTo>
                    <a:lnTo>
                      <a:pt x="41798" y="15354"/>
                    </a:lnTo>
                    <a:cubicBezTo>
                      <a:pt x="41473" y="16386"/>
                      <a:pt x="40978" y="17302"/>
                      <a:pt x="40350" y="18030"/>
                    </a:cubicBezTo>
                    <a:moveTo>
                      <a:pt x="38324" y="5426"/>
                    </a:moveTo>
                    <a:lnTo>
                      <a:pt x="38324" y="5425"/>
                    </a:lnTo>
                    <a:cubicBezTo>
                      <a:pt x="38375" y="5811"/>
                      <a:pt x="38401" y="6202"/>
                      <a:pt x="38401" y="6595"/>
                    </a:cubicBezTo>
                    <a:cubicBezTo>
                      <a:pt x="38401" y="6626"/>
                      <a:pt x="38400" y="6658"/>
                      <a:pt x="38400" y="6690"/>
                    </a:cubicBezTo>
                    <a:moveTo>
                      <a:pt x="29078" y="3952"/>
                    </a:moveTo>
                    <a:lnTo>
                      <a:pt x="29078" y="3952"/>
                    </a:lnTo>
                    <a:cubicBezTo>
                      <a:pt x="29266" y="3369"/>
                      <a:pt x="29516" y="2826"/>
                      <a:pt x="29820" y="2340"/>
                    </a:cubicBezTo>
                    <a:moveTo>
                      <a:pt x="22141" y="4720"/>
                    </a:moveTo>
                    <a:lnTo>
                      <a:pt x="22140" y="4719"/>
                    </a:lnTo>
                    <a:cubicBezTo>
                      <a:pt x="22217" y="4238"/>
                      <a:pt x="22338" y="3771"/>
                      <a:pt x="22500" y="3330"/>
                    </a:cubicBezTo>
                    <a:moveTo>
                      <a:pt x="14000" y="5192"/>
                    </a:moveTo>
                    <a:lnTo>
                      <a:pt x="14000" y="5191"/>
                    </a:lnTo>
                    <a:cubicBezTo>
                      <a:pt x="14471" y="5568"/>
                      <a:pt x="14908" y="6020"/>
                      <a:pt x="15299" y="6540"/>
                    </a:cubicBezTo>
                    <a:moveTo>
                      <a:pt x="4127" y="15789"/>
                    </a:moveTo>
                    <a:lnTo>
                      <a:pt x="4127" y="15788"/>
                    </a:lnTo>
                    <a:cubicBezTo>
                      <a:pt x="4024" y="15324"/>
                      <a:pt x="3948" y="14850"/>
                      <a:pt x="3900" y="14369"/>
                    </a:cubicBezTo>
                  </a:path>
                </a:pathLst>
              </a:custGeom>
              <a:solidFill>
                <a:srgbClr val="A6A6A6"/>
              </a:solidFill>
              <a:ln w="9525">
                <a:solidFill>
                  <a:srgbClr val="4A7EBB"/>
                </a:solidFill>
                <a:miter lim="800000"/>
                <a:headEnd/>
                <a:tailEnd/>
              </a:ln>
              <a:effectLst>
                <a:outerShdw dist="23000" dir="5400000" rotWithShape="0">
                  <a:srgbClr val="808080">
                    <a:alpha val="34999"/>
                  </a:srgbClr>
                </a:outerShdw>
              </a:effectLst>
            </p:spPr>
            <p:txBody>
              <a:bodyPr anchor="ctr"/>
              <a:lstStyle/>
              <a:p>
                <a:pPr algn="ctr"/>
                <a:r>
                  <a:rPr lang="en-US">
                    <a:solidFill>
                      <a:srgbClr val="FFFFFF"/>
                    </a:solidFill>
                    <a:latin typeface="Calibri" pitchFamily="-112" charset="0"/>
                  </a:rPr>
                  <a:t>Internet</a:t>
                </a:r>
              </a:p>
            </p:txBody>
          </p:sp>
        </p:grpSp>
        <p:sp>
          <p:nvSpPr>
            <p:cNvPr id="16398" name="Line 13"/>
            <p:cNvSpPr>
              <a:spLocks noChangeShapeType="1"/>
            </p:cNvSpPr>
            <p:nvPr/>
          </p:nvSpPr>
          <p:spPr bwMode="auto">
            <a:xfrm flipH="1">
              <a:off x="5332176" y="2057400"/>
              <a:ext cx="916224" cy="341860"/>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6399" name="AutoShape 44"/>
            <p:cNvSpPr>
              <a:spLocks noChangeArrowheads="1"/>
            </p:cNvSpPr>
            <p:nvPr/>
          </p:nvSpPr>
          <p:spPr bwMode="auto">
            <a:xfrm>
              <a:off x="5742480" y="2203207"/>
              <a:ext cx="101668" cy="60096"/>
            </a:xfrm>
            <a:prstGeom prst="star16">
              <a:avLst>
                <a:gd name="adj" fmla="val 37500"/>
              </a:avLst>
            </a:prstGeom>
            <a:solidFill>
              <a:schemeClr val="accent1"/>
            </a:solidFill>
            <a:ln w="12700">
              <a:solidFill>
                <a:srgbClr val="CC0000"/>
              </a:solidFill>
              <a:miter lim="800000"/>
              <a:headEnd/>
              <a:tailEnd/>
            </a:ln>
          </p:spPr>
          <p:txBody>
            <a:bodyPr wrap="none" anchor="ctr"/>
            <a:lstStyle/>
            <a:p>
              <a:endParaRPr lang="en-US">
                <a:latin typeface="Calibri" pitchFamily="-112" charset="0"/>
              </a:endParaRPr>
            </a:p>
          </p:txBody>
        </p:sp>
        <p:sp>
          <p:nvSpPr>
            <p:cNvPr id="16400" name="AutoShape 45"/>
            <p:cNvSpPr>
              <a:spLocks noChangeArrowheads="1"/>
            </p:cNvSpPr>
            <p:nvPr/>
          </p:nvSpPr>
          <p:spPr bwMode="auto">
            <a:xfrm>
              <a:off x="5491941" y="2298771"/>
              <a:ext cx="100458" cy="61082"/>
            </a:xfrm>
            <a:prstGeom prst="star16">
              <a:avLst>
                <a:gd name="adj" fmla="val 37500"/>
              </a:avLst>
            </a:prstGeom>
            <a:solidFill>
              <a:schemeClr val="accent1"/>
            </a:solidFill>
            <a:ln w="12700">
              <a:solidFill>
                <a:srgbClr val="CC0000"/>
              </a:solidFill>
              <a:miter lim="800000"/>
              <a:headEnd/>
              <a:tailEnd/>
            </a:ln>
          </p:spPr>
          <p:txBody>
            <a:bodyPr wrap="none" anchor="ctr"/>
            <a:lstStyle/>
            <a:p>
              <a:endParaRPr lang="en-US">
                <a:latin typeface="Calibri" pitchFamily="-112" charset="0"/>
              </a:endParaRPr>
            </a:p>
          </p:txBody>
        </p:sp>
        <p:sp>
          <p:nvSpPr>
            <p:cNvPr id="16401" name="AutoShape 46"/>
            <p:cNvSpPr>
              <a:spLocks noChangeArrowheads="1"/>
            </p:cNvSpPr>
            <p:nvPr/>
          </p:nvSpPr>
          <p:spPr bwMode="auto">
            <a:xfrm>
              <a:off x="5979706" y="2103704"/>
              <a:ext cx="100458" cy="61082"/>
            </a:xfrm>
            <a:prstGeom prst="star16">
              <a:avLst>
                <a:gd name="adj" fmla="val 37500"/>
              </a:avLst>
            </a:prstGeom>
            <a:solidFill>
              <a:schemeClr val="accent1"/>
            </a:solidFill>
            <a:ln w="12700">
              <a:solidFill>
                <a:srgbClr val="CC0000"/>
              </a:solidFill>
              <a:miter lim="800000"/>
              <a:headEnd/>
              <a:tailEnd/>
            </a:ln>
          </p:spPr>
          <p:txBody>
            <a:bodyPr wrap="none" anchor="ctr"/>
            <a:lstStyle/>
            <a:p>
              <a:endParaRPr lang="en-US">
                <a:latin typeface="Calibri" pitchFamily="-112" charset="0"/>
              </a:endParaRPr>
            </a:p>
          </p:txBody>
        </p:sp>
        <p:sp>
          <p:nvSpPr>
            <p:cNvPr id="16402" name="Line 13"/>
            <p:cNvSpPr>
              <a:spLocks noChangeShapeType="1"/>
            </p:cNvSpPr>
            <p:nvPr/>
          </p:nvSpPr>
          <p:spPr bwMode="auto">
            <a:xfrm flipH="1">
              <a:off x="5562600" y="3276600"/>
              <a:ext cx="1981200" cy="0"/>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6403" name="AutoShape 44"/>
            <p:cNvSpPr>
              <a:spLocks noChangeArrowheads="1"/>
            </p:cNvSpPr>
            <p:nvPr/>
          </p:nvSpPr>
          <p:spPr bwMode="auto">
            <a:xfrm>
              <a:off x="6299132" y="3216504"/>
              <a:ext cx="101668" cy="60096"/>
            </a:xfrm>
            <a:prstGeom prst="star16">
              <a:avLst>
                <a:gd name="adj" fmla="val 37500"/>
              </a:avLst>
            </a:prstGeom>
            <a:solidFill>
              <a:schemeClr val="accent1"/>
            </a:solidFill>
            <a:ln w="12700">
              <a:solidFill>
                <a:srgbClr val="CC0000"/>
              </a:solidFill>
              <a:miter lim="800000"/>
              <a:headEnd/>
              <a:tailEnd/>
            </a:ln>
          </p:spPr>
          <p:txBody>
            <a:bodyPr wrap="none" anchor="ctr"/>
            <a:lstStyle/>
            <a:p>
              <a:endParaRPr lang="en-US">
                <a:latin typeface="Calibri" pitchFamily="-112" charset="0"/>
              </a:endParaRPr>
            </a:p>
          </p:txBody>
        </p:sp>
        <p:sp>
          <p:nvSpPr>
            <p:cNvPr id="16404" name="AutoShape 45"/>
            <p:cNvSpPr>
              <a:spLocks noChangeArrowheads="1"/>
            </p:cNvSpPr>
            <p:nvPr/>
          </p:nvSpPr>
          <p:spPr bwMode="auto">
            <a:xfrm>
              <a:off x="5569965" y="3404711"/>
              <a:ext cx="100458" cy="61082"/>
            </a:xfrm>
            <a:prstGeom prst="star16">
              <a:avLst>
                <a:gd name="adj" fmla="val 37500"/>
              </a:avLst>
            </a:prstGeom>
            <a:solidFill>
              <a:schemeClr val="accent1"/>
            </a:solidFill>
            <a:ln w="12700">
              <a:solidFill>
                <a:srgbClr val="CC0000"/>
              </a:solidFill>
              <a:miter lim="800000"/>
              <a:headEnd/>
              <a:tailEnd/>
            </a:ln>
          </p:spPr>
          <p:txBody>
            <a:bodyPr wrap="none" anchor="ctr"/>
            <a:lstStyle/>
            <a:p>
              <a:endParaRPr lang="en-US">
                <a:latin typeface="Calibri" pitchFamily="-112" charset="0"/>
              </a:endParaRPr>
            </a:p>
          </p:txBody>
        </p:sp>
        <p:sp>
          <p:nvSpPr>
            <p:cNvPr id="16405" name="AutoShape 46"/>
            <p:cNvSpPr>
              <a:spLocks noChangeArrowheads="1"/>
            </p:cNvSpPr>
            <p:nvPr/>
          </p:nvSpPr>
          <p:spPr bwMode="auto">
            <a:xfrm>
              <a:off x="6057730" y="3209644"/>
              <a:ext cx="100458" cy="61082"/>
            </a:xfrm>
            <a:prstGeom prst="star16">
              <a:avLst>
                <a:gd name="adj" fmla="val 37500"/>
              </a:avLst>
            </a:prstGeom>
            <a:solidFill>
              <a:schemeClr val="accent1"/>
            </a:solidFill>
            <a:ln w="12700">
              <a:solidFill>
                <a:srgbClr val="CC0000"/>
              </a:solidFill>
              <a:miter lim="800000"/>
              <a:headEnd/>
              <a:tailEnd/>
            </a:ln>
          </p:spPr>
          <p:txBody>
            <a:bodyPr wrap="none" anchor="ctr"/>
            <a:lstStyle/>
            <a:p>
              <a:endParaRPr lang="en-US">
                <a:latin typeface="Calibri" pitchFamily="-112" charset="0"/>
              </a:endParaRPr>
            </a:p>
          </p:txBody>
        </p:sp>
        <p:sp>
          <p:nvSpPr>
            <p:cNvPr id="16406" name="AutoShape 44"/>
            <p:cNvSpPr>
              <a:spLocks noChangeArrowheads="1"/>
            </p:cNvSpPr>
            <p:nvPr/>
          </p:nvSpPr>
          <p:spPr bwMode="auto">
            <a:xfrm>
              <a:off x="6603932" y="3200400"/>
              <a:ext cx="101668" cy="60096"/>
            </a:xfrm>
            <a:prstGeom prst="star16">
              <a:avLst>
                <a:gd name="adj" fmla="val 37500"/>
              </a:avLst>
            </a:prstGeom>
            <a:solidFill>
              <a:schemeClr val="accent1"/>
            </a:solidFill>
            <a:ln w="12700">
              <a:solidFill>
                <a:srgbClr val="CC0000"/>
              </a:solidFill>
              <a:miter lim="800000"/>
              <a:headEnd/>
              <a:tailEnd/>
            </a:ln>
          </p:spPr>
          <p:txBody>
            <a:bodyPr wrap="none" anchor="ctr"/>
            <a:lstStyle/>
            <a:p>
              <a:endParaRPr lang="en-US">
                <a:latin typeface="Calibri" pitchFamily="-112" charset="0"/>
              </a:endParaRPr>
            </a:p>
          </p:txBody>
        </p:sp>
        <p:sp>
          <p:nvSpPr>
            <p:cNvPr id="16407" name="AutoShape 44"/>
            <p:cNvSpPr>
              <a:spLocks noChangeArrowheads="1"/>
            </p:cNvSpPr>
            <p:nvPr/>
          </p:nvSpPr>
          <p:spPr bwMode="auto">
            <a:xfrm>
              <a:off x="6908732" y="3216504"/>
              <a:ext cx="101668" cy="60096"/>
            </a:xfrm>
            <a:prstGeom prst="star16">
              <a:avLst>
                <a:gd name="adj" fmla="val 37500"/>
              </a:avLst>
            </a:prstGeom>
            <a:solidFill>
              <a:schemeClr val="accent1"/>
            </a:solidFill>
            <a:ln w="12700">
              <a:solidFill>
                <a:srgbClr val="CC0000"/>
              </a:solidFill>
              <a:miter lim="800000"/>
              <a:headEnd/>
              <a:tailEnd/>
            </a:ln>
          </p:spPr>
          <p:txBody>
            <a:bodyPr wrap="none" anchor="ctr"/>
            <a:lstStyle/>
            <a:p>
              <a:endParaRPr lang="en-US">
                <a:latin typeface="Calibri" pitchFamily="-112" charset="0"/>
              </a:endParaRPr>
            </a:p>
          </p:txBody>
        </p:sp>
        <p:sp>
          <p:nvSpPr>
            <p:cNvPr id="16408" name="AutoShape 44"/>
            <p:cNvSpPr>
              <a:spLocks noChangeArrowheads="1"/>
            </p:cNvSpPr>
            <p:nvPr/>
          </p:nvSpPr>
          <p:spPr bwMode="auto">
            <a:xfrm>
              <a:off x="7213532" y="3216504"/>
              <a:ext cx="101668" cy="60096"/>
            </a:xfrm>
            <a:prstGeom prst="star16">
              <a:avLst>
                <a:gd name="adj" fmla="val 37500"/>
              </a:avLst>
            </a:prstGeom>
            <a:solidFill>
              <a:schemeClr val="accent1"/>
            </a:solidFill>
            <a:ln w="12700">
              <a:solidFill>
                <a:srgbClr val="CC0000"/>
              </a:solidFill>
              <a:miter lim="800000"/>
              <a:headEnd/>
              <a:tailEnd/>
            </a:ln>
          </p:spPr>
          <p:txBody>
            <a:bodyPr wrap="none" anchor="ctr"/>
            <a:lstStyle/>
            <a:p>
              <a:endParaRPr lang="en-US">
                <a:latin typeface="Calibri" pitchFamily="-112" charset="0"/>
              </a:endParaRPr>
            </a:p>
          </p:txBody>
        </p:sp>
        <p:sp>
          <p:nvSpPr>
            <p:cNvPr id="16409" name="AutoShape 44"/>
            <p:cNvSpPr>
              <a:spLocks noChangeArrowheads="1"/>
            </p:cNvSpPr>
            <p:nvPr/>
          </p:nvSpPr>
          <p:spPr bwMode="auto">
            <a:xfrm>
              <a:off x="1828800" y="2819400"/>
              <a:ext cx="101668" cy="60096"/>
            </a:xfrm>
            <a:prstGeom prst="star16">
              <a:avLst>
                <a:gd name="adj" fmla="val 37500"/>
              </a:avLst>
            </a:prstGeom>
            <a:solidFill>
              <a:schemeClr val="accent1"/>
            </a:solidFill>
            <a:ln w="12700">
              <a:solidFill>
                <a:srgbClr val="CC0000"/>
              </a:solidFill>
              <a:miter lim="800000"/>
              <a:headEnd/>
              <a:tailEnd/>
            </a:ln>
          </p:spPr>
          <p:txBody>
            <a:bodyPr wrap="none" anchor="ctr"/>
            <a:lstStyle/>
            <a:p>
              <a:endParaRPr lang="en-US">
                <a:latin typeface="Calibri" pitchFamily="-112" charset="0"/>
              </a:endParaRPr>
            </a:p>
          </p:txBody>
        </p:sp>
        <p:sp>
          <p:nvSpPr>
            <p:cNvPr id="16410" name="Line 13"/>
            <p:cNvSpPr>
              <a:spLocks noChangeShapeType="1"/>
            </p:cNvSpPr>
            <p:nvPr/>
          </p:nvSpPr>
          <p:spPr bwMode="auto">
            <a:xfrm flipH="1" flipV="1">
              <a:off x="5105400" y="3505200"/>
              <a:ext cx="1600200" cy="990600"/>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6411" name="Line 13"/>
            <p:cNvSpPr>
              <a:spLocks noChangeShapeType="1"/>
            </p:cNvSpPr>
            <p:nvPr/>
          </p:nvSpPr>
          <p:spPr bwMode="auto">
            <a:xfrm flipV="1">
              <a:off x="4191000" y="3657600"/>
              <a:ext cx="76200" cy="381000"/>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6412" name="AutoShape 45"/>
            <p:cNvSpPr>
              <a:spLocks noChangeArrowheads="1"/>
            </p:cNvSpPr>
            <p:nvPr/>
          </p:nvSpPr>
          <p:spPr bwMode="auto">
            <a:xfrm>
              <a:off x="5181600" y="3557111"/>
              <a:ext cx="100458" cy="61082"/>
            </a:xfrm>
            <a:prstGeom prst="star16">
              <a:avLst>
                <a:gd name="adj" fmla="val 37500"/>
              </a:avLst>
            </a:prstGeom>
            <a:solidFill>
              <a:schemeClr val="accent1"/>
            </a:solidFill>
            <a:ln w="12700">
              <a:solidFill>
                <a:srgbClr val="CC0000"/>
              </a:solidFill>
              <a:miter lim="800000"/>
              <a:headEnd/>
              <a:tailEnd/>
            </a:ln>
          </p:spPr>
          <p:txBody>
            <a:bodyPr wrap="none" anchor="ctr"/>
            <a:lstStyle/>
            <a:p>
              <a:endParaRPr lang="en-US">
                <a:latin typeface="Calibri" pitchFamily="-112" charset="0"/>
              </a:endParaRPr>
            </a:p>
          </p:txBody>
        </p:sp>
        <p:sp>
          <p:nvSpPr>
            <p:cNvPr id="16413" name="AutoShape 45"/>
            <p:cNvSpPr>
              <a:spLocks noChangeArrowheads="1"/>
            </p:cNvSpPr>
            <p:nvPr/>
          </p:nvSpPr>
          <p:spPr bwMode="auto">
            <a:xfrm>
              <a:off x="5410200" y="3672718"/>
              <a:ext cx="100458" cy="61082"/>
            </a:xfrm>
            <a:prstGeom prst="star16">
              <a:avLst>
                <a:gd name="adj" fmla="val 37500"/>
              </a:avLst>
            </a:prstGeom>
            <a:solidFill>
              <a:schemeClr val="accent1"/>
            </a:solidFill>
            <a:ln w="12700">
              <a:solidFill>
                <a:srgbClr val="CC0000"/>
              </a:solidFill>
              <a:miter lim="800000"/>
              <a:headEnd/>
              <a:tailEnd/>
            </a:ln>
          </p:spPr>
          <p:txBody>
            <a:bodyPr wrap="none" anchor="ctr"/>
            <a:lstStyle/>
            <a:p>
              <a:endParaRPr lang="en-US">
                <a:latin typeface="Calibri" pitchFamily="-112" charset="0"/>
              </a:endParaRPr>
            </a:p>
          </p:txBody>
        </p:sp>
        <p:sp>
          <p:nvSpPr>
            <p:cNvPr id="16414" name="AutoShape 45"/>
            <p:cNvSpPr>
              <a:spLocks noChangeArrowheads="1"/>
            </p:cNvSpPr>
            <p:nvPr/>
          </p:nvSpPr>
          <p:spPr bwMode="auto">
            <a:xfrm>
              <a:off x="5766942" y="3886200"/>
              <a:ext cx="100458" cy="61082"/>
            </a:xfrm>
            <a:prstGeom prst="star16">
              <a:avLst>
                <a:gd name="adj" fmla="val 37500"/>
              </a:avLst>
            </a:prstGeom>
            <a:solidFill>
              <a:schemeClr val="accent1"/>
            </a:solidFill>
            <a:ln w="12700">
              <a:solidFill>
                <a:srgbClr val="CC0000"/>
              </a:solidFill>
              <a:miter lim="800000"/>
              <a:headEnd/>
              <a:tailEnd/>
            </a:ln>
          </p:spPr>
          <p:txBody>
            <a:bodyPr wrap="none" anchor="ctr"/>
            <a:lstStyle/>
            <a:p>
              <a:endParaRPr lang="en-US">
                <a:latin typeface="Calibri" pitchFamily="-112" charset="0"/>
              </a:endParaRPr>
            </a:p>
          </p:txBody>
        </p:sp>
        <p:sp>
          <p:nvSpPr>
            <p:cNvPr id="16415" name="AutoShape 45"/>
            <p:cNvSpPr>
              <a:spLocks noChangeArrowheads="1"/>
            </p:cNvSpPr>
            <p:nvPr/>
          </p:nvSpPr>
          <p:spPr bwMode="auto">
            <a:xfrm>
              <a:off x="6071742" y="4114800"/>
              <a:ext cx="100458" cy="61082"/>
            </a:xfrm>
            <a:prstGeom prst="star16">
              <a:avLst>
                <a:gd name="adj" fmla="val 37500"/>
              </a:avLst>
            </a:prstGeom>
            <a:solidFill>
              <a:schemeClr val="accent1"/>
            </a:solidFill>
            <a:ln w="12700">
              <a:solidFill>
                <a:srgbClr val="CC0000"/>
              </a:solidFill>
              <a:miter lim="800000"/>
              <a:headEnd/>
              <a:tailEnd/>
            </a:ln>
          </p:spPr>
          <p:txBody>
            <a:bodyPr wrap="none" anchor="ctr"/>
            <a:lstStyle/>
            <a:p>
              <a:endParaRPr lang="en-US">
                <a:latin typeface="Calibri" pitchFamily="-112" charset="0"/>
              </a:endParaRPr>
            </a:p>
          </p:txBody>
        </p:sp>
        <p:sp>
          <p:nvSpPr>
            <p:cNvPr id="16416" name="AutoShape 45"/>
            <p:cNvSpPr>
              <a:spLocks noChangeArrowheads="1"/>
            </p:cNvSpPr>
            <p:nvPr/>
          </p:nvSpPr>
          <p:spPr bwMode="auto">
            <a:xfrm>
              <a:off x="6376542" y="4282318"/>
              <a:ext cx="100458" cy="61082"/>
            </a:xfrm>
            <a:prstGeom prst="star16">
              <a:avLst>
                <a:gd name="adj" fmla="val 37500"/>
              </a:avLst>
            </a:prstGeom>
            <a:solidFill>
              <a:schemeClr val="accent1"/>
            </a:solidFill>
            <a:ln w="12700">
              <a:solidFill>
                <a:srgbClr val="CC0000"/>
              </a:solidFill>
              <a:miter lim="800000"/>
              <a:headEnd/>
              <a:tailEnd/>
            </a:ln>
          </p:spPr>
          <p:txBody>
            <a:bodyPr wrap="none" anchor="ctr"/>
            <a:lstStyle/>
            <a:p>
              <a:endParaRPr lang="en-US">
                <a:latin typeface="Calibri" pitchFamily="-112" charset="0"/>
              </a:endParaRPr>
            </a:p>
          </p:txBody>
        </p:sp>
        <p:sp>
          <p:nvSpPr>
            <p:cNvPr id="16417" name="AutoShape 45"/>
            <p:cNvSpPr>
              <a:spLocks noChangeArrowheads="1"/>
            </p:cNvSpPr>
            <p:nvPr/>
          </p:nvSpPr>
          <p:spPr bwMode="auto">
            <a:xfrm>
              <a:off x="4191000" y="3733800"/>
              <a:ext cx="100458" cy="61082"/>
            </a:xfrm>
            <a:prstGeom prst="star16">
              <a:avLst>
                <a:gd name="adj" fmla="val 37500"/>
              </a:avLst>
            </a:prstGeom>
            <a:solidFill>
              <a:schemeClr val="accent1"/>
            </a:solidFill>
            <a:ln w="12700">
              <a:solidFill>
                <a:srgbClr val="CC0000"/>
              </a:solidFill>
              <a:miter lim="800000"/>
              <a:headEnd/>
              <a:tailEnd/>
            </a:ln>
          </p:spPr>
          <p:txBody>
            <a:bodyPr wrap="none" anchor="ctr"/>
            <a:lstStyle/>
            <a:p>
              <a:endParaRPr lang="en-US">
                <a:latin typeface="Calibri" pitchFamily="-112" charset="0"/>
              </a:endParaRPr>
            </a:p>
          </p:txBody>
        </p:sp>
        <p:sp>
          <p:nvSpPr>
            <p:cNvPr id="16418" name="AutoShape 45"/>
            <p:cNvSpPr>
              <a:spLocks noChangeArrowheads="1"/>
            </p:cNvSpPr>
            <p:nvPr/>
          </p:nvSpPr>
          <p:spPr bwMode="auto">
            <a:xfrm>
              <a:off x="4166742" y="3901318"/>
              <a:ext cx="100458" cy="61082"/>
            </a:xfrm>
            <a:prstGeom prst="star16">
              <a:avLst>
                <a:gd name="adj" fmla="val 37500"/>
              </a:avLst>
            </a:prstGeom>
            <a:solidFill>
              <a:schemeClr val="accent1"/>
            </a:solidFill>
            <a:ln w="12700">
              <a:solidFill>
                <a:srgbClr val="CC0000"/>
              </a:solidFill>
              <a:miter lim="800000"/>
              <a:headEnd/>
              <a:tailEnd/>
            </a:ln>
          </p:spPr>
          <p:txBody>
            <a:bodyPr wrap="none" anchor="ctr"/>
            <a:lstStyle/>
            <a:p>
              <a:endParaRPr lang="en-US">
                <a:latin typeface="Calibri" pitchFamily="-112" charset="0"/>
              </a:endParaRPr>
            </a:p>
          </p:txBody>
        </p:sp>
        <p:sp>
          <p:nvSpPr>
            <p:cNvPr id="16419" name="Line 13"/>
            <p:cNvSpPr>
              <a:spLocks noChangeShapeType="1"/>
            </p:cNvSpPr>
            <p:nvPr/>
          </p:nvSpPr>
          <p:spPr bwMode="auto">
            <a:xfrm flipH="1" flipV="1">
              <a:off x="1600200" y="2819400"/>
              <a:ext cx="1295400" cy="152400"/>
            </a:xfrm>
            <a:prstGeom prst="line">
              <a:avLst/>
            </a:prstGeom>
            <a:noFill/>
            <a:ln w="12700">
              <a:solidFill>
                <a:schemeClr val="tx1"/>
              </a:solidFill>
              <a:round/>
              <a:headEnd type="none" w="sm" len="sm"/>
              <a:tailEnd type="none" w="sm" len="sm"/>
            </a:ln>
          </p:spPr>
          <p:txBody>
            <a:bodyPr wrap="none" anchor="ctr"/>
            <a:lstStyle/>
            <a:p>
              <a:endParaRPr lang="en-US"/>
            </a:p>
          </p:txBody>
        </p:sp>
        <p:sp>
          <p:nvSpPr>
            <p:cNvPr id="16420" name="AutoShape 44"/>
            <p:cNvSpPr>
              <a:spLocks noChangeArrowheads="1"/>
            </p:cNvSpPr>
            <p:nvPr/>
          </p:nvSpPr>
          <p:spPr bwMode="auto">
            <a:xfrm>
              <a:off x="2108132" y="2835504"/>
              <a:ext cx="101668" cy="60096"/>
            </a:xfrm>
            <a:prstGeom prst="star16">
              <a:avLst>
                <a:gd name="adj" fmla="val 37500"/>
              </a:avLst>
            </a:prstGeom>
            <a:solidFill>
              <a:schemeClr val="accent1"/>
            </a:solidFill>
            <a:ln w="12700">
              <a:solidFill>
                <a:srgbClr val="CC0000"/>
              </a:solidFill>
              <a:miter lim="800000"/>
              <a:headEnd/>
              <a:tailEnd/>
            </a:ln>
          </p:spPr>
          <p:txBody>
            <a:bodyPr wrap="none" anchor="ctr"/>
            <a:lstStyle/>
            <a:p>
              <a:endParaRPr lang="en-US">
                <a:latin typeface="Calibri" pitchFamily="-112" charset="0"/>
              </a:endParaRPr>
            </a:p>
          </p:txBody>
        </p:sp>
        <p:sp>
          <p:nvSpPr>
            <p:cNvPr id="16421" name="AutoShape 44"/>
            <p:cNvSpPr>
              <a:spLocks noChangeArrowheads="1"/>
            </p:cNvSpPr>
            <p:nvPr/>
          </p:nvSpPr>
          <p:spPr bwMode="auto">
            <a:xfrm>
              <a:off x="2412932" y="2895600"/>
              <a:ext cx="101668" cy="60096"/>
            </a:xfrm>
            <a:prstGeom prst="star16">
              <a:avLst>
                <a:gd name="adj" fmla="val 37500"/>
              </a:avLst>
            </a:prstGeom>
            <a:solidFill>
              <a:schemeClr val="accent1"/>
            </a:solidFill>
            <a:ln w="12700">
              <a:solidFill>
                <a:srgbClr val="CC0000"/>
              </a:solidFill>
              <a:miter lim="800000"/>
              <a:headEnd/>
              <a:tailEnd/>
            </a:ln>
          </p:spPr>
          <p:txBody>
            <a:bodyPr wrap="none" anchor="ctr"/>
            <a:lstStyle/>
            <a:p>
              <a:endParaRPr lang="en-US">
                <a:latin typeface="Calibri" pitchFamily="-112" charset="0"/>
              </a:endParaRPr>
            </a:p>
          </p:txBody>
        </p:sp>
        <p:pic>
          <p:nvPicPr>
            <p:cNvPr id="16422" name="Picture 40" descr="server.jpeg"/>
            <p:cNvPicPr>
              <a:picLocks noChangeAspect="1"/>
            </p:cNvPicPr>
            <p:nvPr/>
          </p:nvPicPr>
          <p:blipFill>
            <a:blip r:embed="rId3" cstate="print"/>
            <a:srcRect/>
            <a:stretch>
              <a:fillRect/>
            </a:stretch>
          </p:blipFill>
          <p:spPr bwMode="auto">
            <a:xfrm>
              <a:off x="3886200" y="3978852"/>
              <a:ext cx="635000" cy="974148"/>
            </a:xfrm>
            <a:prstGeom prst="rect">
              <a:avLst/>
            </a:prstGeom>
            <a:noFill/>
            <a:ln w="9525">
              <a:noFill/>
              <a:miter lim="800000"/>
              <a:headEnd/>
              <a:tailEnd/>
            </a:ln>
          </p:spPr>
        </p:pic>
      </p:grpSp>
      <p:sp>
        <p:nvSpPr>
          <p:cNvPr id="44" name="Rounded Rectangle 43"/>
          <p:cNvSpPr>
            <a:spLocks noChangeArrowheads="1"/>
          </p:cNvSpPr>
          <p:nvPr/>
        </p:nvSpPr>
        <p:spPr bwMode="auto">
          <a:xfrm>
            <a:off x="2362200" y="762000"/>
            <a:ext cx="4572000" cy="1431925"/>
          </a:xfrm>
          <a:prstGeom prst="roundRect">
            <a:avLst>
              <a:gd name="adj" fmla="val 16667"/>
            </a:avLst>
          </a:prstGeom>
          <a:gradFill rotWithShape="1">
            <a:gsLst>
              <a:gs pos="0">
                <a:srgbClr val="3A7CCB"/>
              </a:gs>
              <a:gs pos="20000">
                <a:srgbClr val="3C7BC7"/>
              </a:gs>
              <a:gs pos="100000">
                <a:srgbClr val="2C5D98"/>
              </a:gs>
            </a:gsLst>
            <a:lin ang="5400000"/>
          </a:gradFill>
          <a:ln w="9525">
            <a:solidFill>
              <a:srgbClr val="4A7EBB"/>
            </a:solidFill>
            <a:round/>
            <a:headEnd/>
            <a:tailEnd/>
          </a:ln>
          <a:effectLst>
            <a:outerShdw dist="23000" dir="5400000" rotWithShape="0">
              <a:srgbClr val="808080">
                <a:alpha val="34999"/>
              </a:srgbClr>
            </a:outerShdw>
          </a:effectLst>
        </p:spPr>
        <p:txBody>
          <a:bodyPr/>
          <a:lstStyle/>
          <a:p>
            <a:r>
              <a:rPr lang="en-US" dirty="0">
                <a:solidFill>
                  <a:srgbClr val="FFFFFF"/>
                </a:solidFill>
                <a:latin typeface="Calibri" pitchFamily="-112" charset="0"/>
              </a:rPr>
              <a:t>Step 1: </a:t>
            </a:r>
          </a:p>
          <a:p>
            <a:r>
              <a:rPr lang="en-US" sz="2000" dirty="0">
                <a:solidFill>
                  <a:srgbClr val="FFFFFF"/>
                </a:solidFill>
                <a:latin typeface="Calibri" pitchFamily="-112" charset="0"/>
              </a:rPr>
              <a:t>Identifying a victim: randomly generate an IP address. </a:t>
            </a:r>
          </a:p>
        </p:txBody>
      </p:sp>
      <p:sp>
        <p:nvSpPr>
          <p:cNvPr id="39" name="Rounded Rectangle 38"/>
          <p:cNvSpPr>
            <a:spLocks noChangeArrowheads="1"/>
          </p:cNvSpPr>
          <p:nvPr/>
        </p:nvSpPr>
        <p:spPr bwMode="auto">
          <a:xfrm>
            <a:off x="2667000" y="1981200"/>
            <a:ext cx="4572000" cy="1431925"/>
          </a:xfrm>
          <a:prstGeom prst="roundRect">
            <a:avLst>
              <a:gd name="adj" fmla="val 16667"/>
            </a:avLst>
          </a:prstGeom>
          <a:gradFill rotWithShape="1">
            <a:gsLst>
              <a:gs pos="0">
                <a:srgbClr val="3A7CCB"/>
              </a:gs>
              <a:gs pos="20000">
                <a:srgbClr val="3C7BC7"/>
              </a:gs>
              <a:gs pos="100000">
                <a:srgbClr val="2C5D98"/>
              </a:gs>
            </a:gsLst>
            <a:lin ang="5400000"/>
          </a:gradFill>
          <a:ln w="9525">
            <a:solidFill>
              <a:srgbClr val="4A7EBB"/>
            </a:solidFill>
            <a:round/>
            <a:headEnd/>
            <a:tailEnd/>
          </a:ln>
          <a:effectLst>
            <a:outerShdw dist="23000" dir="5400000" rotWithShape="0">
              <a:srgbClr val="808080">
                <a:alpha val="34999"/>
              </a:srgbClr>
            </a:outerShdw>
          </a:effectLst>
        </p:spPr>
        <p:txBody>
          <a:bodyPr/>
          <a:lstStyle/>
          <a:p>
            <a:r>
              <a:rPr lang="en-US" dirty="0">
                <a:solidFill>
                  <a:srgbClr val="FFFFFF"/>
                </a:solidFill>
                <a:latin typeface="Calibri" pitchFamily="-112" charset="0"/>
              </a:rPr>
              <a:t>Step 2: </a:t>
            </a:r>
          </a:p>
          <a:p>
            <a:r>
              <a:rPr lang="en-US" sz="2000" dirty="0">
                <a:solidFill>
                  <a:srgbClr val="FFFFFF"/>
                </a:solidFill>
                <a:latin typeface="Calibri" pitchFamily="-112" charset="0"/>
              </a:rPr>
              <a:t>Attack the server, assuming it is running the Microsoft SQL Server DBMS. </a:t>
            </a:r>
          </a:p>
        </p:txBody>
      </p:sp>
      <p:sp>
        <p:nvSpPr>
          <p:cNvPr id="43" name="Rounded Rectangle 42"/>
          <p:cNvSpPr>
            <a:spLocks noChangeArrowheads="1"/>
          </p:cNvSpPr>
          <p:nvPr/>
        </p:nvSpPr>
        <p:spPr bwMode="auto">
          <a:xfrm>
            <a:off x="2209800" y="3124200"/>
            <a:ext cx="4648200" cy="1981200"/>
          </a:xfrm>
          <a:prstGeom prst="roundRect">
            <a:avLst>
              <a:gd name="adj" fmla="val 16667"/>
            </a:avLst>
          </a:prstGeom>
          <a:gradFill rotWithShape="1">
            <a:gsLst>
              <a:gs pos="0">
                <a:srgbClr val="3A7CCB"/>
              </a:gs>
              <a:gs pos="20000">
                <a:srgbClr val="3C7BC7"/>
              </a:gs>
              <a:gs pos="100000">
                <a:srgbClr val="2C5D98"/>
              </a:gs>
            </a:gsLst>
            <a:lin ang="5400000"/>
          </a:gradFill>
          <a:ln w="9525">
            <a:solidFill>
              <a:srgbClr val="4A7EBB"/>
            </a:solidFill>
            <a:round/>
            <a:headEnd/>
            <a:tailEnd/>
          </a:ln>
          <a:effectLst>
            <a:outerShdw dist="23000" dir="5400000" rotWithShape="0">
              <a:srgbClr val="808080">
                <a:alpha val="34999"/>
              </a:srgbClr>
            </a:outerShdw>
          </a:effectLst>
        </p:spPr>
        <p:txBody>
          <a:bodyPr/>
          <a:lstStyle/>
          <a:p>
            <a:r>
              <a:rPr lang="en-US" dirty="0">
                <a:solidFill>
                  <a:srgbClr val="FFFFFF"/>
                </a:solidFill>
                <a:latin typeface="Calibri" pitchFamily="-112" charset="0"/>
              </a:rPr>
              <a:t>Step 3: </a:t>
            </a:r>
          </a:p>
          <a:p>
            <a:r>
              <a:rPr lang="en-US" sz="1800" dirty="0" smtClean="0">
                <a:solidFill>
                  <a:srgbClr val="FFFFFF"/>
                </a:solidFill>
                <a:latin typeface="Calibri" pitchFamily="-112" charset="0"/>
              </a:rPr>
              <a:t>SQL server accepts database connection requests from remote computers.  Connection requests can only be “fixed size”!</a:t>
            </a:r>
            <a:endParaRPr lang="en-US" sz="1800" dirty="0">
              <a:solidFill>
                <a:srgbClr val="FFFFFF"/>
              </a:solidFill>
              <a:latin typeface="Calibri" pitchFamily="-112" charset="0"/>
            </a:endParaRPr>
          </a:p>
          <a:p>
            <a:r>
              <a:rPr lang="en-US" sz="2000" dirty="0" smtClean="0">
                <a:solidFill>
                  <a:srgbClr val="FFFFFF"/>
                </a:solidFill>
                <a:latin typeface="Calibri" pitchFamily="-112" charset="0"/>
              </a:rPr>
              <a:t>Enter buffer overflow – inject the worm’s code.</a:t>
            </a:r>
            <a:endParaRPr lang="en-US" sz="2000" dirty="0">
              <a:solidFill>
                <a:srgbClr val="FFFFFF"/>
              </a:solidFill>
              <a:latin typeface="Calibri" pitchFamily="-112" charset="0"/>
            </a:endParaRPr>
          </a:p>
        </p:txBody>
      </p:sp>
      <p:sp>
        <p:nvSpPr>
          <p:cNvPr id="45" name="Rounded Rectangle 44"/>
          <p:cNvSpPr>
            <a:spLocks noChangeArrowheads="1"/>
          </p:cNvSpPr>
          <p:nvPr/>
        </p:nvSpPr>
        <p:spPr bwMode="auto">
          <a:xfrm>
            <a:off x="2438400" y="4876800"/>
            <a:ext cx="4572000" cy="1431925"/>
          </a:xfrm>
          <a:prstGeom prst="roundRect">
            <a:avLst>
              <a:gd name="adj" fmla="val 16667"/>
            </a:avLst>
          </a:prstGeom>
          <a:gradFill rotWithShape="1">
            <a:gsLst>
              <a:gs pos="0">
                <a:srgbClr val="3A7CCB"/>
              </a:gs>
              <a:gs pos="20000">
                <a:srgbClr val="3C7BC7"/>
              </a:gs>
              <a:gs pos="100000">
                <a:srgbClr val="2C5D98"/>
              </a:gs>
            </a:gsLst>
            <a:lin ang="5400000"/>
          </a:gradFill>
          <a:ln w="9525">
            <a:solidFill>
              <a:srgbClr val="4A7EBB"/>
            </a:solidFill>
            <a:round/>
            <a:headEnd/>
            <a:tailEnd/>
          </a:ln>
          <a:effectLst>
            <a:outerShdw dist="23000" dir="5400000" rotWithShape="0">
              <a:srgbClr val="808080">
                <a:alpha val="34999"/>
              </a:srgbClr>
            </a:outerShdw>
          </a:effectLst>
        </p:spPr>
        <p:txBody>
          <a:bodyPr/>
          <a:lstStyle/>
          <a:p>
            <a:r>
              <a:rPr lang="en-US" dirty="0">
                <a:solidFill>
                  <a:srgbClr val="FFFFFF"/>
                </a:solidFill>
                <a:latin typeface="Calibri" pitchFamily="-112" charset="0"/>
              </a:rPr>
              <a:t>Step 4: </a:t>
            </a:r>
          </a:p>
          <a:p>
            <a:r>
              <a:rPr lang="en-US" sz="2000" dirty="0">
                <a:solidFill>
                  <a:srgbClr val="FFFFFF"/>
                </a:solidFill>
                <a:latin typeface="Calibri" pitchFamily="-112" charset="0"/>
              </a:rPr>
              <a:t>Hijacked program now propagates the worm to another machine on the Internet. The cycle continues. </a:t>
            </a:r>
          </a:p>
        </p:txBody>
      </p:sp>
      <p:pic>
        <p:nvPicPr>
          <p:cNvPr id="46" name="Picture 45" descr="slammerworm.jpg"/>
          <p:cNvPicPr>
            <a:picLocks noChangeAspect="1"/>
          </p:cNvPicPr>
          <p:nvPr/>
        </p:nvPicPr>
        <p:blipFill>
          <a:blip r:embed="rId2" cstate="print"/>
          <a:srcRect/>
          <a:stretch>
            <a:fillRect/>
          </a:stretch>
        </p:blipFill>
        <p:spPr bwMode="auto">
          <a:xfrm>
            <a:off x="7391400" y="2286000"/>
            <a:ext cx="1219200" cy="1219200"/>
          </a:xfrm>
          <a:prstGeom prst="rect">
            <a:avLst/>
          </a:prstGeom>
          <a:noFill/>
          <a:ln w="9525">
            <a:noFill/>
            <a:miter lim="800000"/>
            <a:headEnd/>
            <a:tailEnd/>
          </a:ln>
        </p:spPr>
      </p:pic>
      <p:sp>
        <p:nvSpPr>
          <p:cNvPr id="48" name="Flowchart: Alternate Process 47"/>
          <p:cNvSpPr/>
          <p:nvPr/>
        </p:nvSpPr>
        <p:spPr>
          <a:xfrm>
            <a:off x="1295400" y="662572"/>
            <a:ext cx="6858000" cy="6019800"/>
          </a:xfrm>
          <a:prstGeom prst="flowChartAlternateProcess">
            <a:avLst/>
          </a:prstGeom>
          <a:solidFill>
            <a:srgbClr val="E3CD2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C00000"/>
                </a:solidFill>
              </a:rPr>
              <a:t>Some latest exploits using Buffer Overflow and the cost of these attacks: </a:t>
            </a:r>
          </a:p>
          <a:p>
            <a:pPr algn="ctr"/>
            <a:endParaRPr lang="en-US" dirty="0">
              <a:solidFill>
                <a:srgbClr val="C00000"/>
              </a:solidFill>
            </a:endParaRPr>
          </a:p>
          <a:p>
            <a:pPr marL="342900" indent="-342900">
              <a:buAutoNum type="arabicPeriod"/>
            </a:pPr>
            <a:r>
              <a:rPr lang="en-US" sz="2000" b="1" dirty="0" err="1" smtClean="0">
                <a:solidFill>
                  <a:srgbClr val="C00000"/>
                </a:solidFill>
              </a:rPr>
              <a:t>Conficker</a:t>
            </a:r>
            <a:r>
              <a:rPr lang="en-US" sz="2000" b="1" dirty="0" smtClean="0">
                <a:solidFill>
                  <a:srgbClr val="C00000"/>
                </a:solidFill>
              </a:rPr>
              <a:t> Worm  (Microsoft offering $250000 to catch worm creator) (November 2008)</a:t>
            </a:r>
          </a:p>
          <a:p>
            <a:pPr marL="342900" indent="-342900">
              <a:buAutoNum type="arabicPeriod"/>
            </a:pPr>
            <a:r>
              <a:rPr lang="en-US" sz="2000" b="1" dirty="0" smtClean="0">
                <a:solidFill>
                  <a:srgbClr val="C00000"/>
                </a:solidFill>
              </a:rPr>
              <a:t>Estonia DOS </a:t>
            </a:r>
            <a:r>
              <a:rPr lang="en-US" sz="2000" b="1" dirty="0" err="1" smtClean="0">
                <a:solidFill>
                  <a:srgbClr val="C00000"/>
                </a:solidFill>
              </a:rPr>
              <a:t>atack</a:t>
            </a:r>
            <a:r>
              <a:rPr lang="en-US" sz="2000" b="1" dirty="0" smtClean="0">
                <a:solidFill>
                  <a:srgbClr val="C00000"/>
                </a:solidFill>
              </a:rPr>
              <a:t> (April 2007) – buffer overflow used to gain control of many systems “</a:t>
            </a:r>
            <a:r>
              <a:rPr lang="en-US" sz="2000" b="1" dirty="0" err="1" smtClean="0">
                <a:solidFill>
                  <a:srgbClr val="C00000"/>
                </a:solidFill>
              </a:rPr>
              <a:t>botnets</a:t>
            </a:r>
            <a:r>
              <a:rPr lang="en-US" sz="2000" b="1" dirty="0" smtClean="0">
                <a:solidFill>
                  <a:srgbClr val="C00000"/>
                </a:solidFill>
              </a:rPr>
              <a:t>” that launched these attacks</a:t>
            </a:r>
          </a:p>
          <a:p>
            <a:pPr marL="342900" indent="-342900">
              <a:buAutoNum type="arabicPeriod"/>
            </a:pPr>
            <a:r>
              <a:rPr lang="en-US" sz="2000" b="1" dirty="0" smtClean="0">
                <a:solidFill>
                  <a:srgbClr val="C00000"/>
                </a:solidFill>
              </a:rPr>
              <a:t>Slammer (2003)</a:t>
            </a:r>
          </a:p>
          <a:p>
            <a:pPr marL="342900" indent="-342900">
              <a:buAutoNum type="arabicPeriod"/>
            </a:pPr>
            <a:r>
              <a:rPr lang="en-US" sz="2000" b="1" dirty="0" err="1" smtClean="0">
                <a:solidFill>
                  <a:srgbClr val="C00000"/>
                </a:solidFill>
              </a:rPr>
              <a:t>Nimda</a:t>
            </a:r>
            <a:r>
              <a:rPr lang="en-US" sz="2000" b="1" dirty="0" smtClean="0">
                <a:solidFill>
                  <a:srgbClr val="C00000"/>
                </a:solidFill>
              </a:rPr>
              <a:t> (2002)</a:t>
            </a:r>
          </a:p>
          <a:p>
            <a:pPr marL="342900" indent="-342900">
              <a:buAutoNum type="arabicPeriod"/>
            </a:pPr>
            <a:r>
              <a:rPr lang="en-US" sz="2000" b="1" dirty="0" smtClean="0">
                <a:solidFill>
                  <a:srgbClr val="C00000"/>
                </a:solidFill>
              </a:rPr>
              <a:t>Code Red Worm (2000)</a:t>
            </a:r>
          </a:p>
          <a:p>
            <a:pPr marL="342900" indent="-342900">
              <a:buAutoNum type="arabicPeriod"/>
            </a:pPr>
            <a:r>
              <a:rPr lang="en-US" sz="2000" b="1" dirty="0" smtClean="0">
                <a:solidFill>
                  <a:srgbClr val="C00000"/>
                </a:solidFill>
              </a:rPr>
              <a:t>Morris Worm (1988)</a:t>
            </a:r>
            <a:endParaRPr lang="en-US" b="1" dirty="0" smtClean="0">
              <a:solidFill>
                <a:srgbClr val="C00000"/>
              </a:solidFill>
            </a:endParaRPr>
          </a:p>
          <a:p>
            <a:pPr marL="342900" indent="-342900" algn="ctr">
              <a:buAutoNum type="arabicPeriod"/>
            </a:pPr>
            <a:endParaRPr lang="en-US" dirty="0" smtClean="0">
              <a:solidFill>
                <a:srgbClr val="C00000"/>
              </a:solidFill>
            </a:endParaRPr>
          </a:p>
          <a:p>
            <a:pPr marL="342900" indent="-342900" algn="ctr">
              <a:buAutoNum type="arabicPeriod"/>
            </a:pPr>
            <a:endParaRPr lang="en-US" dirty="0" smtClean="0">
              <a:solidFill>
                <a:srgbClr val="C00000"/>
              </a:solidFill>
            </a:endParaRPr>
          </a:p>
          <a:p>
            <a:pPr marL="342900" indent="-342900" algn="ctr">
              <a:buAutoNum type="arabicPeriod"/>
            </a:pPr>
            <a:endParaRPr lang="en-US" dirty="0">
              <a:solidFill>
                <a:srgbClr val="C00000"/>
              </a:solidFill>
            </a:endParaRPr>
          </a:p>
        </p:txBody>
      </p:sp>
      <p:sp>
        <p:nvSpPr>
          <p:cNvPr id="47" name="TextBox 46"/>
          <p:cNvSpPr txBox="1"/>
          <p:nvPr/>
        </p:nvSpPr>
        <p:spPr>
          <a:xfrm>
            <a:off x="2360376" y="6376600"/>
            <a:ext cx="3811824" cy="276999"/>
          </a:xfrm>
          <a:prstGeom prst="rect">
            <a:avLst/>
          </a:prstGeom>
          <a:solidFill>
            <a:schemeClr val="accent1"/>
          </a:solidFill>
        </p:spPr>
        <p:txBody>
          <a:bodyPr wrap="square" rtlCol="0">
            <a:spAutoFit/>
          </a:bodyPr>
          <a:lstStyle/>
          <a:p>
            <a:r>
              <a:rPr lang="en-US" sz="1200" dirty="0" smtClean="0"/>
              <a:t>Worm clipart created by </a:t>
            </a:r>
            <a:r>
              <a:rPr lang="en-US" sz="1200" dirty="0"/>
              <a:t>S</a:t>
            </a:r>
            <a:r>
              <a:rPr lang="en-US" sz="1200" dirty="0" smtClean="0"/>
              <a:t>alisbury university; </a:t>
            </a:r>
            <a:endParaRPr lang="en-US" sz="1200" dirty="0"/>
          </a:p>
        </p:txBody>
      </p:sp>
    </p:spTree>
    <p:extLst>
      <p:ext uri="{BB962C8B-B14F-4D97-AF65-F5344CB8AC3E}">
        <p14:creationId xmlns:p14="http://schemas.microsoft.com/office/powerpoint/2010/main" val="40031129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8">
                                            <p:bg/>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8">
                                            <p:txEl>
                                              <p:pRg st="0" end="0"/>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8">
                                            <p:txEl>
                                              <p:pRg st="2" end="2"/>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8">
                                            <p:txEl>
                                              <p:pRg st="3" end="3"/>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8">
                                            <p:txEl>
                                              <p:pRg st="4" end="4"/>
                                            </p:tx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8">
                                            <p:txEl>
                                              <p:pRg st="5" end="5"/>
                                            </p:txEl>
                                          </p:spTgt>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8">
                                            <p:txEl>
                                              <p:pRg st="6" end="6"/>
                                            </p:txEl>
                                          </p:spTgt>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8">
                                            <p:txEl>
                                              <p:pRg st="7" end="7"/>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48">
                                            <p:txEl>
                                              <p:pRg st="2" end="2"/>
                                            </p:txEl>
                                          </p:spTgt>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48">
                                            <p:txEl>
                                              <p:pRg st="3" end="3"/>
                                            </p:txEl>
                                          </p:spTgt>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48">
                                            <p:txEl>
                                              <p:pRg st="4" end="4"/>
                                            </p:txEl>
                                          </p:spTgt>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48">
                                            <p:txEl>
                                              <p:pRg st="5" end="5"/>
                                            </p:txEl>
                                          </p:spTgt>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48">
                                            <p:txEl>
                                              <p:pRg st="6" end="6"/>
                                            </p:txEl>
                                          </p:spTgt>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4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44" grpId="0" animBg="1"/>
      <p:bldP spid="39" grpId="0" animBg="1"/>
      <p:bldP spid="43" grpId="0" animBg="1"/>
      <p:bldP spid="45" grpId="0" animBg="1"/>
      <p:bldP spid="48" grpId="0" build="allAtOnce"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example</a:t>
            </a:r>
            <a:endParaRPr lang="en-US" dirty="0"/>
          </a:p>
        </p:txBody>
      </p:sp>
      <p:sp>
        <p:nvSpPr>
          <p:cNvPr id="3" name="Content Placeholder 2"/>
          <p:cNvSpPr>
            <a:spLocks noGrp="1"/>
          </p:cNvSpPr>
          <p:nvPr>
            <p:ph idx="1"/>
          </p:nvPr>
        </p:nvSpPr>
        <p:spPr/>
        <p:txBody>
          <a:bodyPr/>
          <a:lstStyle/>
          <a:p>
            <a:r>
              <a:rPr lang="en-US" sz="2400" dirty="0" err="1" smtClean="0">
                <a:solidFill>
                  <a:srgbClr val="C00000"/>
                </a:solidFill>
              </a:rPr>
              <a:t>NotSoFresh</a:t>
            </a:r>
            <a:r>
              <a:rPr lang="en-US" sz="2400" dirty="0" smtClean="0">
                <a:solidFill>
                  <a:srgbClr val="C00000"/>
                </a:solidFill>
              </a:rPr>
              <a:t> Pizzeria </a:t>
            </a:r>
            <a:r>
              <a:rPr lang="en-US" sz="2400" dirty="0" smtClean="0"/>
              <a:t>is </a:t>
            </a:r>
            <a:r>
              <a:rPr lang="en-US" sz="2400" dirty="0" smtClean="0"/>
              <a:t>a famous pizza shop that deals with gourmet pizzas with </a:t>
            </a:r>
            <a:r>
              <a:rPr lang="en-US" sz="2400" dirty="0" smtClean="0"/>
              <a:t>a few week old toppings</a:t>
            </a:r>
            <a:r>
              <a:rPr lang="en-US" sz="2400" dirty="0" smtClean="0"/>
              <a:t>. We are tasked with testing its website for online ordering of a pizza.</a:t>
            </a:r>
          </a:p>
          <a:p>
            <a:r>
              <a:rPr lang="en-US" sz="2400" dirty="0" smtClean="0">
                <a:solidFill>
                  <a:srgbClr val="C00000"/>
                </a:solidFill>
              </a:rPr>
              <a:t>This </a:t>
            </a:r>
            <a:r>
              <a:rPr lang="en-US" sz="2400" dirty="0" smtClean="0">
                <a:solidFill>
                  <a:srgbClr val="C00000"/>
                </a:solidFill>
              </a:rPr>
              <a:t>is the use case:</a:t>
            </a:r>
          </a:p>
          <a:p>
            <a:pPr marL="914400" lvl="1" indent="-457200">
              <a:buFont typeface="+mj-lt"/>
              <a:buAutoNum type="arabicPeriod"/>
            </a:pPr>
            <a:r>
              <a:rPr lang="en-US" sz="2000" dirty="0" smtClean="0"/>
              <a:t>User logs in with username/password</a:t>
            </a:r>
          </a:p>
          <a:p>
            <a:pPr marL="914400" lvl="1" indent="-457200">
              <a:buFont typeface="+mj-lt"/>
              <a:buAutoNum type="arabicPeriod"/>
            </a:pPr>
            <a:r>
              <a:rPr lang="en-US" sz="2000" dirty="0" smtClean="0"/>
              <a:t>User places order for pizza</a:t>
            </a:r>
          </a:p>
          <a:p>
            <a:pPr marL="914400" lvl="1" indent="-457200">
              <a:buFont typeface="+mj-lt"/>
              <a:buAutoNum type="arabicPeriod"/>
            </a:pPr>
            <a:r>
              <a:rPr lang="en-US" sz="2000" dirty="0" smtClean="0"/>
              <a:t>User is displayed the prize and confirmation.</a:t>
            </a:r>
          </a:p>
          <a:p>
            <a:pPr marL="914400" lvl="1" indent="-457200">
              <a:buFont typeface="+mj-lt"/>
              <a:buAutoNum type="arabicPeriod"/>
            </a:pPr>
            <a:r>
              <a:rPr lang="en-US" sz="2000" dirty="0" smtClean="0"/>
              <a:t>User accepts.</a:t>
            </a:r>
          </a:p>
          <a:p>
            <a:pPr marL="914400" lvl="1" indent="-457200">
              <a:buFont typeface="+mj-lt"/>
              <a:buAutoNum type="arabicPeriod"/>
            </a:pPr>
            <a:r>
              <a:rPr lang="en-US" sz="2000" dirty="0" smtClean="0"/>
              <a:t>User gets the pizza delivered. </a:t>
            </a:r>
            <a:endParaRPr lang="en-US" sz="2000" dirty="0" smtClean="0"/>
          </a:p>
          <a:p>
            <a:r>
              <a:rPr lang="en-US" sz="2400" dirty="0" smtClean="0"/>
              <a:t>Can you think of possible </a:t>
            </a:r>
            <a:r>
              <a:rPr lang="en-US" sz="2400" dirty="0" smtClean="0">
                <a:solidFill>
                  <a:srgbClr val="C00000"/>
                </a:solidFill>
              </a:rPr>
              <a:t>misuse cases</a:t>
            </a:r>
            <a:r>
              <a:rPr lang="en-US" sz="2400" dirty="0" smtClean="0"/>
              <a:t>? </a:t>
            </a:r>
            <a:endParaRPr lang="en-US" sz="2400" dirty="0" smtClean="0"/>
          </a:p>
          <a:p>
            <a:endParaRPr lang="en-US" sz="2400" dirty="0"/>
          </a:p>
          <a:p>
            <a:endParaRPr lang="en-US" sz="2400" dirty="0"/>
          </a:p>
        </p:txBody>
      </p:sp>
      <p:sp>
        <p:nvSpPr>
          <p:cNvPr id="5" name="Footer Placeholder 4"/>
          <p:cNvSpPr>
            <a:spLocks noGrp="1"/>
          </p:cNvSpPr>
          <p:nvPr>
            <p:ph type="ftr" sz="quarter" idx="11"/>
          </p:nvPr>
        </p:nvSpPr>
        <p:spPr/>
        <p:txBody>
          <a:bodyPr/>
          <a:lstStyle/>
          <a:p>
            <a:pPr>
              <a:defRPr/>
            </a:pPr>
            <a:r>
              <a:rPr lang="en-US" smtClean="0"/>
              <a:t>© Ammann &amp; Offutt</a:t>
            </a:r>
            <a:endParaRPr lang="en-US"/>
          </a:p>
        </p:txBody>
      </p:sp>
      <p:sp>
        <p:nvSpPr>
          <p:cNvPr id="6" name="Slide Number Placeholder 5"/>
          <p:cNvSpPr>
            <a:spLocks noGrp="1"/>
          </p:cNvSpPr>
          <p:nvPr>
            <p:ph type="sldNum" sz="quarter" idx="12"/>
          </p:nvPr>
        </p:nvSpPr>
        <p:spPr/>
        <p:txBody>
          <a:bodyPr/>
          <a:lstStyle/>
          <a:p>
            <a:pPr>
              <a:defRPr/>
            </a:pPr>
            <a:fld id="{5764BE1A-A700-44E2-B0A0-C457656B6684}" type="slidenum">
              <a:rPr lang="en-US" smtClean="0"/>
              <a:pPr>
                <a:defRPr/>
              </a:pPr>
              <a:t>18</a:t>
            </a:fld>
            <a:endParaRPr lang="en-US"/>
          </a:p>
        </p:txBody>
      </p:sp>
    </p:spTree>
    <p:extLst>
      <p:ext uri="{BB962C8B-B14F-4D97-AF65-F5344CB8AC3E}">
        <p14:creationId xmlns:p14="http://schemas.microsoft.com/office/powerpoint/2010/main" val="367999435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dirty="0" smtClean="0"/>
              <a:t>Misuse case</a:t>
            </a:r>
            <a:endParaRPr lang="en-US" dirty="0"/>
          </a:p>
        </p:txBody>
      </p:sp>
      <p:sp>
        <p:nvSpPr>
          <p:cNvPr id="34819" name="Content Placeholder 2"/>
          <p:cNvSpPr>
            <a:spLocks noGrp="1"/>
          </p:cNvSpPr>
          <p:nvPr>
            <p:ph idx="1"/>
          </p:nvPr>
        </p:nvSpPr>
        <p:spPr/>
        <p:txBody>
          <a:bodyPr/>
          <a:lstStyle/>
          <a:p>
            <a:r>
              <a:rPr lang="en-US" sz="2400" dirty="0" smtClean="0"/>
              <a:t>Understanding one misuse case:</a:t>
            </a:r>
          </a:p>
          <a:p>
            <a:pPr marL="971550" lvl="1" indent="-514350">
              <a:buFont typeface="+mj-lt"/>
              <a:buAutoNum type="arabicPeriod"/>
            </a:pPr>
            <a:r>
              <a:rPr lang="en-US" sz="2000" dirty="0" smtClean="0"/>
              <a:t>User logs in.</a:t>
            </a:r>
          </a:p>
          <a:p>
            <a:pPr marL="971550" lvl="1" indent="-514350">
              <a:buFont typeface="+mj-lt"/>
              <a:buAutoNum type="arabicPeriod"/>
            </a:pPr>
            <a:r>
              <a:rPr lang="en-US" sz="2000" dirty="0" smtClean="0"/>
              <a:t>Orders pizza.</a:t>
            </a:r>
          </a:p>
          <a:p>
            <a:pPr marL="971550" lvl="1" indent="-514350">
              <a:buFont typeface="+mj-lt"/>
              <a:buAutoNum type="arabicPeriod"/>
            </a:pPr>
            <a:r>
              <a:rPr lang="en-US" sz="2000" b="1" dirty="0" smtClean="0">
                <a:solidFill>
                  <a:srgbClr val="C00000"/>
                </a:solidFill>
              </a:rPr>
              <a:t>Changes the cost of the pizza</a:t>
            </a:r>
            <a:endParaRPr lang="en-US" sz="2000" b="1" dirty="0">
              <a:solidFill>
                <a:srgbClr val="C00000"/>
              </a:solidFill>
            </a:endParaRPr>
          </a:p>
          <a:p>
            <a:pPr marL="971550" lvl="1" indent="-514350">
              <a:buFont typeface="+mj-lt"/>
              <a:buAutoNum type="arabicPeriod"/>
            </a:pPr>
            <a:r>
              <a:rPr lang="en-US" sz="2000" dirty="0" smtClean="0"/>
              <a:t>Company charges incorrectly for the pizza. </a:t>
            </a:r>
          </a:p>
          <a:p>
            <a:pPr marL="457200" lvl="1" indent="0">
              <a:buNone/>
            </a:pPr>
            <a:endParaRPr lang="en-US" sz="2400" dirty="0"/>
          </a:p>
          <a:p>
            <a:r>
              <a:rPr lang="en-US" sz="2400" b="1" dirty="0">
                <a:solidFill>
                  <a:schemeClr val="accent2"/>
                </a:solidFill>
              </a:rPr>
              <a:t>How can a user change the cost of the pizza</a:t>
            </a:r>
            <a:r>
              <a:rPr lang="en-US" sz="2400" b="1" dirty="0" smtClean="0">
                <a:solidFill>
                  <a:schemeClr val="accent2"/>
                </a:solidFill>
              </a:rPr>
              <a:t>?</a:t>
            </a:r>
          </a:p>
          <a:p>
            <a:endParaRPr lang="en-US" sz="2400" dirty="0"/>
          </a:p>
          <a:p>
            <a:r>
              <a:rPr lang="en-US" sz="2400" dirty="0">
                <a:solidFill>
                  <a:srgbClr val="C00000"/>
                </a:solidFill>
              </a:rPr>
              <a:t>Need to have domain knowledge of security attacks and background on the application. </a:t>
            </a:r>
          </a:p>
          <a:p>
            <a:pPr marL="457200" lvl="1" indent="0">
              <a:buNone/>
            </a:pPr>
            <a:endParaRPr lang="en-US" sz="2400" dirty="0" smtClean="0"/>
          </a:p>
        </p:txBody>
      </p:sp>
    </p:spTree>
    <p:extLst>
      <p:ext uri="{BB962C8B-B14F-4D97-AF65-F5344CB8AC3E}">
        <p14:creationId xmlns:p14="http://schemas.microsoft.com/office/powerpoint/2010/main" val="358290168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dt" sz="half" idx="4294967295"/>
          </p:nvPr>
        </p:nvSpPr>
        <p:spPr>
          <a:xfrm>
            <a:off x="180832" y="6098275"/>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r>
              <a:rPr lang="en-US" sz="900" b="0">
                <a:solidFill>
                  <a:schemeClr val="tx1"/>
                </a:solidFill>
                <a:latin typeface="Arial" charset="0"/>
              </a:rPr>
              <a:t>Introduction to Software Testing  (Ch 9.2)</a:t>
            </a:r>
          </a:p>
        </p:txBody>
      </p:sp>
      <p:sp>
        <p:nvSpPr>
          <p:cNvPr id="3076" name="Rectangle 4"/>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fld id="{5A434254-B8C0-4971-B8FA-C904A9A7AC6F}" type="slidenum">
              <a:rPr lang="en-US" sz="900" b="0" smtClean="0">
                <a:solidFill>
                  <a:schemeClr val="tx1"/>
                </a:solidFill>
                <a:latin typeface="Arial" charset="0"/>
              </a:rPr>
              <a:pPr/>
              <a:t>2</a:t>
            </a:fld>
            <a:endParaRPr lang="en-US" sz="900" b="0" smtClean="0">
              <a:solidFill>
                <a:schemeClr val="tx1"/>
              </a:solidFill>
              <a:latin typeface="Arial" charset="0"/>
            </a:endParaRPr>
          </a:p>
        </p:txBody>
      </p:sp>
      <p:sp>
        <p:nvSpPr>
          <p:cNvPr id="3077" name="Title 1"/>
          <p:cNvSpPr>
            <a:spLocks noGrp="1"/>
          </p:cNvSpPr>
          <p:nvPr>
            <p:ph type="title" idx="4294967295"/>
          </p:nvPr>
        </p:nvSpPr>
        <p:spPr>
          <a:xfrm>
            <a:off x="0" y="85725"/>
            <a:ext cx="8902700" cy="868363"/>
          </a:xfrm>
        </p:spPr>
        <p:txBody>
          <a:bodyPr/>
          <a:lstStyle/>
          <a:p>
            <a:r>
              <a:rPr lang="en-US" dirty="0" smtClean="0"/>
              <a:t>Focus of the lecture</a:t>
            </a:r>
            <a:endParaRPr lang="en-US" dirty="0" smtClean="0"/>
          </a:p>
        </p:txBody>
      </p:sp>
      <p:sp>
        <p:nvSpPr>
          <p:cNvPr id="3078" name="Content Placeholder 2"/>
          <p:cNvSpPr>
            <a:spLocks noGrp="1"/>
          </p:cNvSpPr>
          <p:nvPr>
            <p:ph idx="4294967295"/>
          </p:nvPr>
        </p:nvSpPr>
        <p:spPr>
          <a:xfrm>
            <a:off x="0" y="1784350"/>
            <a:ext cx="7351713" cy="4638675"/>
          </a:xfrm>
        </p:spPr>
        <p:txBody>
          <a:bodyPr/>
          <a:lstStyle/>
          <a:p>
            <a:r>
              <a:rPr lang="en-US" sz="3200" dirty="0" smtClean="0">
                <a:solidFill>
                  <a:schemeClr val="tx2"/>
                </a:solidFill>
              </a:rPr>
              <a:t>Testing for Emergent Properties: Safety and </a:t>
            </a:r>
            <a:r>
              <a:rPr lang="en-US" sz="3200" dirty="0" smtClean="0">
                <a:solidFill>
                  <a:srgbClr val="FF0000"/>
                </a:solidFill>
              </a:rPr>
              <a:t>Security</a:t>
            </a:r>
          </a:p>
          <a:p>
            <a:pPr lvl="1"/>
            <a:r>
              <a:rPr lang="en-US" sz="2800" dirty="0" smtClean="0">
                <a:solidFill>
                  <a:schemeClr val="tx2"/>
                </a:solidFill>
              </a:rPr>
              <a:t>We will only discuss </a:t>
            </a:r>
            <a:r>
              <a:rPr lang="en-US" sz="2800" dirty="0" smtClean="0">
                <a:solidFill>
                  <a:srgbClr val="FF0000"/>
                </a:solidFill>
              </a:rPr>
              <a:t>security</a:t>
            </a:r>
            <a:r>
              <a:rPr lang="en-US" sz="2800" dirty="0" smtClean="0">
                <a:solidFill>
                  <a:schemeClr val="tx2"/>
                </a:solidFill>
              </a:rPr>
              <a:t>.</a:t>
            </a:r>
            <a:endParaRPr lang="en-US" sz="2800" dirty="0" smtClean="0">
              <a:solidFill>
                <a:schemeClr val="tx2"/>
              </a:solidFill>
            </a:endParaRPr>
          </a:p>
        </p:txBody>
      </p:sp>
      <p:sp>
        <p:nvSpPr>
          <p:cNvPr id="7" name="TextBox 6"/>
          <p:cNvSpPr txBox="1"/>
          <p:nvPr/>
        </p:nvSpPr>
        <p:spPr>
          <a:xfrm>
            <a:off x="195309" y="6187736"/>
            <a:ext cx="6928822" cy="307777"/>
          </a:xfrm>
          <a:prstGeom prst="rect">
            <a:avLst/>
          </a:prstGeom>
          <a:solidFill>
            <a:srgbClr val="FFC000"/>
          </a:solidFill>
        </p:spPr>
        <p:txBody>
          <a:bodyPr wrap="square" rtlCol="0">
            <a:spAutoFit/>
          </a:bodyPr>
          <a:lstStyle/>
          <a:p>
            <a:r>
              <a:rPr lang="en-US" sz="1400" dirty="0" smtClean="0">
                <a:solidFill>
                  <a:srgbClr val="C00000"/>
                </a:solidFill>
              </a:rPr>
              <a:t>Slides by Paul </a:t>
            </a:r>
            <a:r>
              <a:rPr lang="en-US" sz="1400" dirty="0" err="1" smtClean="0">
                <a:solidFill>
                  <a:srgbClr val="C00000"/>
                </a:solidFill>
              </a:rPr>
              <a:t>Ammann</a:t>
            </a:r>
            <a:r>
              <a:rPr lang="en-US" sz="1400" baseline="0" dirty="0" smtClean="0">
                <a:solidFill>
                  <a:srgbClr val="C00000"/>
                </a:solidFill>
              </a:rPr>
              <a:t> and Jeff Offutt with some </a:t>
            </a:r>
            <a:r>
              <a:rPr lang="en-US" sz="1400" baseline="0" dirty="0" err="1" smtClean="0">
                <a:solidFill>
                  <a:srgbClr val="C00000"/>
                </a:solidFill>
              </a:rPr>
              <a:t>modifcations</a:t>
            </a:r>
            <a:r>
              <a:rPr lang="en-US" sz="1400" baseline="0" dirty="0" smtClean="0">
                <a:solidFill>
                  <a:srgbClr val="C00000"/>
                </a:solidFill>
              </a:rPr>
              <a:t> by </a:t>
            </a:r>
            <a:r>
              <a:rPr lang="en-US" sz="1400" baseline="0" dirty="0" err="1" smtClean="0">
                <a:solidFill>
                  <a:srgbClr val="C00000"/>
                </a:solidFill>
              </a:rPr>
              <a:t>Prem</a:t>
            </a:r>
            <a:r>
              <a:rPr lang="en-US" sz="1400" baseline="0" dirty="0" smtClean="0">
                <a:solidFill>
                  <a:srgbClr val="C00000"/>
                </a:solidFill>
              </a:rPr>
              <a:t> Uppuluri.</a:t>
            </a:r>
            <a:endParaRPr lang="en-US" sz="1400" dirty="0">
              <a:solidFill>
                <a:srgbClr val="C00000"/>
              </a:solidFill>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dirty="0" smtClean="0"/>
              <a:t>Example: Domain knowledge : </a:t>
            </a:r>
            <a:r>
              <a:rPr lang="en-US" dirty="0" smtClean="0"/>
              <a:t>HTTP </a:t>
            </a:r>
            <a:r>
              <a:rPr lang="en-US" dirty="0" smtClean="0"/>
              <a:t>basics.</a:t>
            </a:r>
            <a:endParaRPr lang="en-US" dirty="0"/>
          </a:p>
        </p:txBody>
      </p:sp>
      <p:sp>
        <p:nvSpPr>
          <p:cNvPr id="34819" name="Content Placeholder 2"/>
          <p:cNvSpPr>
            <a:spLocks noGrp="1"/>
          </p:cNvSpPr>
          <p:nvPr>
            <p:ph idx="1"/>
          </p:nvPr>
        </p:nvSpPr>
        <p:spPr/>
        <p:txBody>
          <a:bodyPr/>
          <a:lstStyle/>
          <a:p>
            <a:r>
              <a:rPr lang="en-US" dirty="0" smtClean="0"/>
              <a:t>HTTP </a:t>
            </a:r>
            <a:r>
              <a:rPr lang="en-US" dirty="0" smtClean="0"/>
              <a:t>protocol supports two messages:</a:t>
            </a:r>
            <a:endParaRPr lang="en-US" dirty="0"/>
          </a:p>
          <a:p>
            <a:pPr lvl="1"/>
            <a:r>
              <a:rPr lang="en-US" dirty="0" smtClean="0">
                <a:solidFill>
                  <a:schemeClr val="accent2"/>
                </a:solidFill>
              </a:rPr>
              <a:t>GET</a:t>
            </a:r>
            <a:r>
              <a:rPr lang="en-US" dirty="0" smtClean="0"/>
              <a:t> </a:t>
            </a:r>
            <a:r>
              <a:rPr lang="en-US" dirty="0"/>
              <a:t>allows you to download webpages</a:t>
            </a:r>
          </a:p>
          <a:p>
            <a:pPr lvl="1"/>
            <a:r>
              <a:rPr lang="en-US" dirty="0" smtClean="0">
                <a:solidFill>
                  <a:schemeClr val="accent2"/>
                </a:solidFill>
              </a:rPr>
              <a:t>PUT</a:t>
            </a:r>
            <a:r>
              <a:rPr lang="en-US" dirty="0" smtClean="0"/>
              <a:t> </a:t>
            </a:r>
            <a:r>
              <a:rPr lang="en-US" dirty="0"/>
              <a:t>allows you to upload data/webpages. </a:t>
            </a:r>
          </a:p>
        </p:txBody>
      </p:sp>
    </p:spTree>
    <p:extLst>
      <p:ext uri="{BB962C8B-B14F-4D97-AF65-F5344CB8AC3E}">
        <p14:creationId xmlns:p14="http://schemas.microsoft.com/office/powerpoint/2010/main" val="14731274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HTTP basics</a:t>
            </a:r>
            <a:endParaRPr lang="en-US" dirty="0"/>
          </a:p>
        </p:txBody>
      </p:sp>
      <p:sp>
        <p:nvSpPr>
          <p:cNvPr id="3" name="Content Placeholder 2"/>
          <p:cNvSpPr>
            <a:spLocks noGrp="1"/>
          </p:cNvSpPr>
          <p:nvPr>
            <p:ph idx="1"/>
          </p:nvPr>
        </p:nvSpPr>
        <p:spPr/>
        <p:txBody>
          <a:bodyPr/>
          <a:lstStyle/>
          <a:p>
            <a:r>
              <a:rPr lang="en-US" dirty="0" smtClean="0"/>
              <a:t>A web site usually operates as follows: </a:t>
            </a:r>
            <a:endParaRPr lang="en-US" dirty="0"/>
          </a:p>
        </p:txBody>
      </p:sp>
      <p:sp>
        <p:nvSpPr>
          <p:cNvPr id="5" name="Rectangle 3"/>
          <p:cNvSpPr>
            <a:spLocks noChangeArrowheads="1"/>
          </p:cNvSpPr>
          <p:nvPr/>
        </p:nvSpPr>
        <p:spPr bwMode="auto">
          <a:xfrm>
            <a:off x="7696200" y="4191000"/>
            <a:ext cx="1274762" cy="240665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pPr algn="ctr"/>
            <a:r>
              <a:rPr lang="en-US" sz="1600" b="1" dirty="0">
                <a:solidFill>
                  <a:srgbClr val="C00000"/>
                </a:solidFill>
                <a:latin typeface="Tahoma" charset="0"/>
              </a:rPr>
              <a:t>Web</a:t>
            </a:r>
          </a:p>
          <a:p>
            <a:pPr algn="ctr"/>
            <a:r>
              <a:rPr lang="en-US" sz="1600" b="1" dirty="0" smtClean="0">
                <a:solidFill>
                  <a:srgbClr val="C00000"/>
                </a:solidFill>
                <a:latin typeface="Tahoma" charset="0"/>
              </a:rPr>
              <a:t>Server (E.g.,</a:t>
            </a:r>
          </a:p>
          <a:p>
            <a:pPr algn="ctr"/>
            <a:r>
              <a:rPr lang="en-US" sz="1600" b="1" dirty="0" smtClean="0">
                <a:solidFill>
                  <a:srgbClr val="C00000"/>
                </a:solidFill>
                <a:latin typeface="Tahoma" charset="0"/>
              </a:rPr>
              <a:t>MS IIS,</a:t>
            </a:r>
          </a:p>
          <a:p>
            <a:pPr algn="ctr"/>
            <a:r>
              <a:rPr lang="en-US" sz="1600" b="1" dirty="0" smtClean="0">
                <a:solidFill>
                  <a:srgbClr val="C00000"/>
                </a:solidFill>
                <a:latin typeface="Tahoma" charset="0"/>
              </a:rPr>
              <a:t>Apache)</a:t>
            </a:r>
            <a:endParaRPr lang="en-US" sz="1600" b="1" dirty="0">
              <a:solidFill>
                <a:srgbClr val="C00000"/>
              </a:solidFill>
              <a:latin typeface="Tahoma" charset="0"/>
            </a:endParaRPr>
          </a:p>
        </p:txBody>
      </p:sp>
      <p:sp>
        <p:nvSpPr>
          <p:cNvPr id="6" name="Rectangle 4"/>
          <p:cNvSpPr>
            <a:spLocks noChangeArrowheads="1"/>
          </p:cNvSpPr>
          <p:nvPr/>
        </p:nvSpPr>
        <p:spPr bwMode="auto">
          <a:xfrm>
            <a:off x="228600" y="2971800"/>
            <a:ext cx="1395413" cy="240665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pPr algn="ctr"/>
            <a:r>
              <a:rPr lang="en-US" b="1" dirty="0" smtClean="0">
                <a:solidFill>
                  <a:srgbClr val="C00000"/>
                </a:solidFill>
                <a:latin typeface="Tahoma" charset="0"/>
              </a:rPr>
              <a:t>User</a:t>
            </a:r>
            <a:br>
              <a:rPr lang="en-US" b="1" dirty="0" smtClean="0">
                <a:solidFill>
                  <a:srgbClr val="C00000"/>
                </a:solidFill>
                <a:latin typeface="Tahoma" charset="0"/>
              </a:rPr>
            </a:br>
            <a:r>
              <a:rPr lang="en-US" b="1" dirty="0">
                <a:solidFill>
                  <a:srgbClr val="C00000"/>
                </a:solidFill>
                <a:latin typeface="Tahoma" charset="0"/>
              </a:rPr>
              <a:t>(Client)</a:t>
            </a:r>
          </a:p>
        </p:txBody>
      </p:sp>
      <p:sp>
        <p:nvSpPr>
          <p:cNvPr id="8" name="Line 6"/>
          <p:cNvSpPr>
            <a:spLocks noChangeShapeType="1"/>
          </p:cNvSpPr>
          <p:nvPr/>
        </p:nvSpPr>
        <p:spPr bwMode="auto">
          <a:xfrm flipV="1">
            <a:off x="1600200" y="3200398"/>
            <a:ext cx="685800" cy="1"/>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1" name="Line 9"/>
          <p:cNvSpPr>
            <a:spLocks noChangeShapeType="1"/>
          </p:cNvSpPr>
          <p:nvPr/>
        </p:nvSpPr>
        <p:spPr bwMode="auto">
          <a:xfrm flipH="1" flipV="1">
            <a:off x="1600200" y="4338638"/>
            <a:ext cx="996950" cy="4762"/>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9" name="Rectangle 4"/>
          <p:cNvSpPr>
            <a:spLocks noChangeArrowheads="1"/>
          </p:cNvSpPr>
          <p:nvPr/>
        </p:nvSpPr>
        <p:spPr bwMode="auto">
          <a:xfrm>
            <a:off x="2286000" y="2971800"/>
            <a:ext cx="1395413" cy="240665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pPr algn="ctr"/>
            <a:r>
              <a:rPr lang="en-US" sz="2000" b="1" dirty="0">
                <a:solidFill>
                  <a:srgbClr val="C00000"/>
                </a:solidFill>
                <a:latin typeface="Tahoma" charset="0"/>
              </a:rPr>
              <a:t>Web</a:t>
            </a:r>
          </a:p>
          <a:p>
            <a:pPr algn="ctr"/>
            <a:r>
              <a:rPr lang="en-US" sz="2000" b="1" dirty="0">
                <a:solidFill>
                  <a:srgbClr val="C00000"/>
                </a:solidFill>
                <a:latin typeface="Tahoma" charset="0"/>
              </a:rPr>
              <a:t>Browser</a:t>
            </a:r>
            <a:br>
              <a:rPr lang="en-US" sz="2000" b="1" dirty="0">
                <a:solidFill>
                  <a:srgbClr val="C00000"/>
                </a:solidFill>
                <a:latin typeface="Tahoma" charset="0"/>
              </a:rPr>
            </a:br>
            <a:r>
              <a:rPr lang="en-US" sz="2000" b="1" dirty="0">
                <a:solidFill>
                  <a:srgbClr val="C00000"/>
                </a:solidFill>
                <a:latin typeface="Tahoma" charset="0"/>
              </a:rPr>
              <a:t>(Client</a:t>
            </a:r>
            <a:r>
              <a:rPr lang="en-US" sz="2000" b="1" dirty="0" smtClean="0">
                <a:solidFill>
                  <a:srgbClr val="C00000"/>
                </a:solidFill>
                <a:latin typeface="Tahoma" charset="0"/>
              </a:rPr>
              <a:t>)</a:t>
            </a:r>
          </a:p>
          <a:p>
            <a:pPr algn="ctr"/>
            <a:r>
              <a:rPr lang="en-US" sz="2000" b="1" dirty="0" smtClean="0">
                <a:solidFill>
                  <a:srgbClr val="C00000"/>
                </a:solidFill>
                <a:latin typeface="Tahoma" charset="0"/>
              </a:rPr>
              <a:t>E.g., IE,</a:t>
            </a:r>
          </a:p>
          <a:p>
            <a:pPr algn="ctr"/>
            <a:r>
              <a:rPr lang="en-US" sz="2000" b="1" dirty="0" smtClean="0">
                <a:solidFill>
                  <a:srgbClr val="C00000"/>
                </a:solidFill>
                <a:latin typeface="Tahoma" charset="0"/>
              </a:rPr>
              <a:t>Firefox etc</a:t>
            </a:r>
            <a:r>
              <a:rPr lang="en-US" sz="2000" b="1" dirty="0" smtClean="0">
                <a:latin typeface="Tahoma" charset="0"/>
              </a:rPr>
              <a:t>.</a:t>
            </a:r>
            <a:endParaRPr lang="en-US" sz="2000" b="1" dirty="0">
              <a:latin typeface="Tahoma" charset="0"/>
            </a:endParaRPr>
          </a:p>
        </p:txBody>
      </p:sp>
      <p:sp>
        <p:nvSpPr>
          <p:cNvPr id="20" name="Text Box 12"/>
          <p:cNvSpPr txBox="1">
            <a:spLocks noChangeArrowheads="1"/>
          </p:cNvSpPr>
          <p:nvPr/>
        </p:nvSpPr>
        <p:spPr bwMode="auto">
          <a:xfrm>
            <a:off x="4267200" y="1676400"/>
            <a:ext cx="2492545" cy="954107"/>
          </a:xfrm>
          <a:prstGeom prst="rect">
            <a:avLst/>
          </a:prstGeom>
          <a:noFill/>
          <a:ln w="9525">
            <a:noFill/>
            <a:miter lim="800000"/>
            <a:headEnd/>
            <a:tailEnd/>
          </a:ln>
        </p:spPr>
        <p:txBody>
          <a:bodyPr wrap="square">
            <a:prstTxWarp prst="textNoShape">
              <a:avLst/>
            </a:prstTxWarp>
            <a:spAutoFit/>
          </a:bodyPr>
          <a:lstStyle/>
          <a:p>
            <a:pPr algn="ctr"/>
            <a:r>
              <a:rPr lang="en-US" sz="1400" b="1" dirty="0" smtClean="0">
                <a:solidFill>
                  <a:schemeClr val="accent2"/>
                </a:solidFill>
                <a:latin typeface="Tahoma" charset="0"/>
              </a:rPr>
              <a:t>STEP 2: Request gets translated into HTTP protocol by the web browser: .</a:t>
            </a:r>
          </a:p>
        </p:txBody>
      </p:sp>
      <p:sp>
        <p:nvSpPr>
          <p:cNvPr id="14" name="Text Box 12"/>
          <p:cNvSpPr txBox="1">
            <a:spLocks noChangeArrowheads="1"/>
          </p:cNvSpPr>
          <p:nvPr/>
        </p:nvSpPr>
        <p:spPr bwMode="auto">
          <a:xfrm>
            <a:off x="381000" y="2438400"/>
            <a:ext cx="3272638" cy="523220"/>
          </a:xfrm>
          <a:prstGeom prst="rect">
            <a:avLst/>
          </a:prstGeom>
          <a:noFill/>
          <a:ln w="9525">
            <a:noFill/>
            <a:miter lim="800000"/>
            <a:headEnd/>
            <a:tailEnd/>
          </a:ln>
        </p:spPr>
        <p:txBody>
          <a:bodyPr wrap="none">
            <a:prstTxWarp prst="textNoShape">
              <a:avLst/>
            </a:prstTxWarp>
            <a:spAutoFit/>
          </a:bodyPr>
          <a:lstStyle/>
          <a:p>
            <a:pPr algn="ctr"/>
            <a:r>
              <a:rPr lang="en-US" sz="1400" b="1" dirty="0" smtClean="0">
                <a:solidFill>
                  <a:schemeClr val="accent2"/>
                </a:solidFill>
                <a:latin typeface="Tahoma" charset="0"/>
              </a:rPr>
              <a:t>STEP 1: User types a request. E.g., </a:t>
            </a:r>
          </a:p>
          <a:p>
            <a:pPr algn="ctr"/>
            <a:r>
              <a:rPr lang="en-US" sz="1400" b="1" dirty="0" err="1" smtClean="0">
                <a:solidFill>
                  <a:schemeClr val="accent2"/>
                </a:solidFill>
                <a:latin typeface="Tahoma" charset="0"/>
              </a:rPr>
              <a:t>www.radford.edu</a:t>
            </a:r>
            <a:endParaRPr lang="en-US" sz="1400" b="1" dirty="0">
              <a:solidFill>
                <a:schemeClr val="accent2"/>
              </a:solidFill>
              <a:latin typeface="Tahoma" charset="0"/>
            </a:endParaRPr>
          </a:p>
        </p:txBody>
      </p:sp>
      <p:pic>
        <p:nvPicPr>
          <p:cNvPr id="21" name="Picture 20" descr="Picture 2.png"/>
          <p:cNvPicPr>
            <a:picLocks noChangeAspect="1"/>
          </p:cNvPicPr>
          <p:nvPr/>
        </p:nvPicPr>
        <p:blipFill>
          <a:blip r:embed="rId2"/>
          <a:stretch>
            <a:fillRect/>
          </a:stretch>
        </p:blipFill>
        <p:spPr>
          <a:xfrm>
            <a:off x="3581400" y="2667000"/>
            <a:ext cx="5029200" cy="1447800"/>
          </a:xfrm>
          <a:prstGeom prst="rect">
            <a:avLst/>
          </a:prstGeom>
        </p:spPr>
      </p:pic>
      <p:sp>
        <p:nvSpPr>
          <p:cNvPr id="22" name="Right Arrow 21"/>
          <p:cNvSpPr/>
          <p:nvPr/>
        </p:nvSpPr>
        <p:spPr bwMode="auto">
          <a:xfrm rot="392777">
            <a:off x="3886200" y="4572000"/>
            <a:ext cx="3733800" cy="30480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21698711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HTTP basics</a:t>
            </a:r>
            <a:endParaRPr lang="en-US" dirty="0"/>
          </a:p>
        </p:txBody>
      </p:sp>
      <p:sp>
        <p:nvSpPr>
          <p:cNvPr id="5" name="Rectangle 3"/>
          <p:cNvSpPr>
            <a:spLocks noChangeArrowheads="1"/>
          </p:cNvSpPr>
          <p:nvPr/>
        </p:nvSpPr>
        <p:spPr bwMode="auto">
          <a:xfrm>
            <a:off x="7696200" y="4191000"/>
            <a:ext cx="1274762" cy="240665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pPr algn="ctr"/>
            <a:r>
              <a:rPr lang="en-US" sz="1600" b="1" dirty="0">
                <a:solidFill>
                  <a:srgbClr val="C00000"/>
                </a:solidFill>
                <a:latin typeface="Tahoma" charset="0"/>
              </a:rPr>
              <a:t>Web</a:t>
            </a:r>
          </a:p>
          <a:p>
            <a:pPr algn="ctr"/>
            <a:r>
              <a:rPr lang="en-US" sz="1600" b="1" dirty="0" smtClean="0">
                <a:solidFill>
                  <a:srgbClr val="C00000"/>
                </a:solidFill>
                <a:latin typeface="Tahoma" charset="0"/>
              </a:rPr>
              <a:t>Server (E.g.,</a:t>
            </a:r>
          </a:p>
          <a:p>
            <a:pPr algn="ctr"/>
            <a:r>
              <a:rPr lang="en-US" sz="1600" b="1" dirty="0" smtClean="0">
                <a:solidFill>
                  <a:srgbClr val="C00000"/>
                </a:solidFill>
                <a:latin typeface="Tahoma" charset="0"/>
              </a:rPr>
              <a:t>MS IIS,</a:t>
            </a:r>
          </a:p>
          <a:p>
            <a:pPr algn="ctr"/>
            <a:r>
              <a:rPr lang="en-US" sz="1600" b="1" dirty="0" smtClean="0">
                <a:solidFill>
                  <a:srgbClr val="C00000"/>
                </a:solidFill>
                <a:latin typeface="Tahoma" charset="0"/>
              </a:rPr>
              <a:t>Apache)</a:t>
            </a:r>
            <a:endParaRPr lang="en-US" sz="1600" b="1" dirty="0">
              <a:solidFill>
                <a:srgbClr val="C00000"/>
              </a:solidFill>
              <a:latin typeface="Tahoma" charset="0"/>
            </a:endParaRPr>
          </a:p>
        </p:txBody>
      </p:sp>
      <p:sp>
        <p:nvSpPr>
          <p:cNvPr id="6" name="Rectangle 4"/>
          <p:cNvSpPr>
            <a:spLocks noChangeArrowheads="1"/>
          </p:cNvSpPr>
          <p:nvPr/>
        </p:nvSpPr>
        <p:spPr bwMode="auto">
          <a:xfrm>
            <a:off x="228600" y="2971800"/>
            <a:ext cx="1395413" cy="240665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pPr algn="ctr"/>
            <a:r>
              <a:rPr lang="en-US" b="1" dirty="0" smtClean="0">
                <a:solidFill>
                  <a:srgbClr val="C00000"/>
                </a:solidFill>
                <a:latin typeface="Tahoma" charset="0"/>
              </a:rPr>
              <a:t>User</a:t>
            </a:r>
            <a:br>
              <a:rPr lang="en-US" b="1" dirty="0" smtClean="0">
                <a:solidFill>
                  <a:srgbClr val="C00000"/>
                </a:solidFill>
                <a:latin typeface="Tahoma" charset="0"/>
              </a:rPr>
            </a:br>
            <a:r>
              <a:rPr lang="en-US" b="1" dirty="0">
                <a:solidFill>
                  <a:srgbClr val="C00000"/>
                </a:solidFill>
                <a:latin typeface="Tahoma" charset="0"/>
              </a:rPr>
              <a:t>(Client)</a:t>
            </a:r>
          </a:p>
        </p:txBody>
      </p:sp>
      <p:sp>
        <p:nvSpPr>
          <p:cNvPr id="8" name="Line 6"/>
          <p:cNvSpPr>
            <a:spLocks noChangeShapeType="1"/>
          </p:cNvSpPr>
          <p:nvPr/>
        </p:nvSpPr>
        <p:spPr bwMode="auto">
          <a:xfrm flipV="1">
            <a:off x="1600200" y="3200398"/>
            <a:ext cx="685800" cy="1"/>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1" name="Line 9"/>
          <p:cNvSpPr>
            <a:spLocks noChangeShapeType="1"/>
          </p:cNvSpPr>
          <p:nvPr/>
        </p:nvSpPr>
        <p:spPr bwMode="auto">
          <a:xfrm flipH="1" flipV="1">
            <a:off x="1600200" y="4338638"/>
            <a:ext cx="996950" cy="4762"/>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9" name="Rectangle 4"/>
          <p:cNvSpPr>
            <a:spLocks noChangeArrowheads="1"/>
          </p:cNvSpPr>
          <p:nvPr/>
        </p:nvSpPr>
        <p:spPr bwMode="auto">
          <a:xfrm>
            <a:off x="2286000" y="2971800"/>
            <a:ext cx="1395413" cy="240665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pPr algn="ctr"/>
            <a:r>
              <a:rPr lang="en-US" sz="2000" b="1" dirty="0">
                <a:solidFill>
                  <a:srgbClr val="C00000"/>
                </a:solidFill>
                <a:latin typeface="Tahoma" charset="0"/>
              </a:rPr>
              <a:t>Web</a:t>
            </a:r>
          </a:p>
          <a:p>
            <a:pPr algn="ctr"/>
            <a:r>
              <a:rPr lang="en-US" sz="2000" b="1" dirty="0">
                <a:solidFill>
                  <a:srgbClr val="C00000"/>
                </a:solidFill>
                <a:latin typeface="Tahoma" charset="0"/>
              </a:rPr>
              <a:t>Browser</a:t>
            </a:r>
            <a:br>
              <a:rPr lang="en-US" sz="2000" b="1" dirty="0">
                <a:solidFill>
                  <a:srgbClr val="C00000"/>
                </a:solidFill>
                <a:latin typeface="Tahoma" charset="0"/>
              </a:rPr>
            </a:br>
            <a:r>
              <a:rPr lang="en-US" sz="2000" b="1" dirty="0">
                <a:solidFill>
                  <a:srgbClr val="C00000"/>
                </a:solidFill>
                <a:latin typeface="Tahoma" charset="0"/>
              </a:rPr>
              <a:t>(Client</a:t>
            </a:r>
            <a:r>
              <a:rPr lang="en-US" sz="2000" b="1" dirty="0" smtClean="0">
                <a:solidFill>
                  <a:srgbClr val="C00000"/>
                </a:solidFill>
                <a:latin typeface="Tahoma" charset="0"/>
              </a:rPr>
              <a:t>)</a:t>
            </a:r>
          </a:p>
          <a:p>
            <a:pPr algn="ctr"/>
            <a:r>
              <a:rPr lang="en-US" sz="2000" b="1" dirty="0" smtClean="0">
                <a:solidFill>
                  <a:srgbClr val="C00000"/>
                </a:solidFill>
                <a:latin typeface="Tahoma" charset="0"/>
              </a:rPr>
              <a:t>E.g., IE,</a:t>
            </a:r>
          </a:p>
          <a:p>
            <a:pPr algn="ctr"/>
            <a:r>
              <a:rPr lang="en-US" sz="2000" b="1" dirty="0" smtClean="0">
                <a:solidFill>
                  <a:srgbClr val="C00000"/>
                </a:solidFill>
                <a:latin typeface="Tahoma" charset="0"/>
              </a:rPr>
              <a:t>Firefox etc</a:t>
            </a:r>
            <a:r>
              <a:rPr lang="en-US" sz="2000" b="1" dirty="0" smtClean="0">
                <a:latin typeface="Tahoma" charset="0"/>
              </a:rPr>
              <a:t>.</a:t>
            </a:r>
            <a:endParaRPr lang="en-US" sz="2000" b="1" dirty="0">
              <a:latin typeface="Tahoma" charset="0"/>
            </a:endParaRPr>
          </a:p>
        </p:txBody>
      </p:sp>
      <p:sp>
        <p:nvSpPr>
          <p:cNvPr id="20" name="Text Box 12"/>
          <p:cNvSpPr txBox="1">
            <a:spLocks noChangeArrowheads="1"/>
          </p:cNvSpPr>
          <p:nvPr/>
        </p:nvSpPr>
        <p:spPr bwMode="auto">
          <a:xfrm>
            <a:off x="2514600" y="1066800"/>
            <a:ext cx="5638800" cy="1384995"/>
          </a:xfrm>
          <a:prstGeom prst="rect">
            <a:avLst/>
          </a:prstGeom>
          <a:noFill/>
          <a:ln w="9525">
            <a:noFill/>
            <a:miter lim="800000"/>
            <a:headEnd/>
            <a:tailEnd/>
          </a:ln>
        </p:spPr>
        <p:txBody>
          <a:bodyPr wrap="square">
            <a:prstTxWarp prst="textNoShape">
              <a:avLst/>
            </a:prstTxWarp>
            <a:spAutoFit/>
          </a:bodyPr>
          <a:lstStyle/>
          <a:p>
            <a:pPr algn="ctr"/>
            <a:r>
              <a:rPr lang="en-US" sz="1400" b="1" dirty="0" smtClean="0">
                <a:solidFill>
                  <a:schemeClr val="accent2"/>
                </a:solidFill>
                <a:latin typeface="Tahoma" charset="0"/>
              </a:rPr>
              <a:t>STEP 3: </a:t>
            </a:r>
            <a:r>
              <a:rPr lang="en-US" sz="1400" dirty="0" smtClean="0">
                <a:solidFill>
                  <a:srgbClr val="C00000"/>
                </a:solidFill>
                <a:latin typeface="Tahoma" charset="0"/>
              </a:rPr>
              <a:t>Web browser responds to the request (with a status message and (optionally) the website).</a:t>
            </a:r>
          </a:p>
          <a:p>
            <a:pPr algn="ctr"/>
            <a:r>
              <a:rPr lang="en-US" sz="1400" dirty="0" smtClean="0">
                <a:solidFill>
                  <a:srgbClr val="C00000"/>
                </a:solidFill>
                <a:latin typeface="Tahoma" charset="0"/>
              </a:rPr>
              <a:t>Example: status message: </a:t>
            </a:r>
            <a:r>
              <a:rPr lang="en-US" sz="1400" dirty="0" smtClean="0">
                <a:solidFill>
                  <a:schemeClr val="accent2"/>
                </a:solidFill>
                <a:latin typeface="Tahoma" charset="0"/>
              </a:rPr>
              <a:t>HTTP 200 OK + website </a:t>
            </a:r>
            <a:r>
              <a:rPr lang="en-US" sz="1400" dirty="0" smtClean="0">
                <a:solidFill>
                  <a:srgbClr val="C00000"/>
                </a:solidFill>
                <a:latin typeface="Tahoma" charset="0"/>
              </a:rPr>
              <a:t>or </a:t>
            </a:r>
          </a:p>
          <a:p>
            <a:pPr algn="ctr"/>
            <a:r>
              <a:rPr lang="en-US" sz="1400" dirty="0" smtClean="0">
                <a:solidFill>
                  <a:srgbClr val="333399"/>
                </a:solidFill>
                <a:latin typeface="Tahoma" charset="0"/>
              </a:rPr>
              <a:t>HTTP 404: website not found</a:t>
            </a:r>
            <a:r>
              <a:rPr lang="en-US" sz="1400" dirty="0" smtClean="0">
                <a:latin typeface="Tahoma" charset="0"/>
              </a:rPr>
              <a:t>.</a:t>
            </a:r>
          </a:p>
          <a:p>
            <a:pPr algn="ctr"/>
            <a:r>
              <a:rPr lang="en-US" sz="1400" dirty="0" smtClean="0">
                <a:solidFill>
                  <a:srgbClr val="C00000"/>
                </a:solidFill>
                <a:latin typeface="Tahoma" charset="0"/>
              </a:rPr>
              <a:t>Sample status messages: </a:t>
            </a:r>
          </a:p>
          <a:p>
            <a:pPr algn="ctr"/>
            <a:r>
              <a:rPr lang="en-US" sz="1400" b="1" dirty="0" smtClean="0">
                <a:solidFill>
                  <a:schemeClr val="accent2"/>
                </a:solidFill>
                <a:latin typeface="Tahoma" charset="0"/>
              </a:rPr>
              <a:t>http://www.w3schools.com/TAGS/ref_httpmessages.asp</a:t>
            </a:r>
          </a:p>
        </p:txBody>
      </p:sp>
      <p:sp>
        <p:nvSpPr>
          <p:cNvPr id="22" name="Right Arrow 21"/>
          <p:cNvSpPr/>
          <p:nvPr/>
        </p:nvSpPr>
        <p:spPr bwMode="auto">
          <a:xfrm rot="11296918">
            <a:off x="3920887" y="5294016"/>
            <a:ext cx="3699204" cy="308567"/>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pic>
        <p:nvPicPr>
          <p:cNvPr id="13" name="Picture 12" descr="Picture 3.png"/>
          <p:cNvPicPr>
            <a:picLocks noChangeAspect="1"/>
          </p:cNvPicPr>
          <p:nvPr/>
        </p:nvPicPr>
        <p:blipFill>
          <a:blip r:embed="rId2"/>
          <a:stretch>
            <a:fillRect/>
          </a:stretch>
        </p:blipFill>
        <p:spPr>
          <a:xfrm>
            <a:off x="3810000" y="2590800"/>
            <a:ext cx="3377778" cy="2120635"/>
          </a:xfrm>
          <a:prstGeom prst="rect">
            <a:avLst/>
          </a:prstGeom>
        </p:spPr>
      </p:pic>
    </p:spTree>
    <p:extLst>
      <p:ext uri="{BB962C8B-B14F-4D97-AF65-F5344CB8AC3E}">
        <p14:creationId xmlns:p14="http://schemas.microsoft.com/office/powerpoint/2010/main" val="35236706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Misuse case example</a:t>
            </a:r>
            <a:endParaRPr lang="en-US" dirty="0"/>
          </a:p>
        </p:txBody>
      </p:sp>
      <p:sp>
        <p:nvSpPr>
          <p:cNvPr id="3" name="Content Placeholder 2"/>
          <p:cNvSpPr>
            <a:spLocks noGrp="1"/>
          </p:cNvSpPr>
          <p:nvPr>
            <p:ph idx="1"/>
          </p:nvPr>
        </p:nvSpPr>
        <p:spPr/>
        <p:txBody>
          <a:bodyPr/>
          <a:lstStyle/>
          <a:p>
            <a:r>
              <a:rPr lang="en-US" dirty="0" smtClean="0"/>
              <a:t>However, such a transaction can have several other ways by which user can interact with the pizza web server. </a:t>
            </a:r>
          </a:p>
          <a:p>
            <a:r>
              <a:rPr lang="en-US" dirty="0" smtClean="0"/>
              <a:t>Here is one way: </a:t>
            </a:r>
          </a:p>
          <a:p>
            <a:pPr lvl="1"/>
            <a:r>
              <a:rPr lang="en-US" dirty="0" smtClean="0">
                <a:solidFill>
                  <a:srgbClr val="C00000"/>
                </a:solidFill>
              </a:rPr>
              <a:t>Directly changing the HTML source of the webpage.</a:t>
            </a:r>
          </a:p>
        </p:txBody>
      </p:sp>
      <p:sp>
        <p:nvSpPr>
          <p:cNvPr id="4" name="Date Placeholder 3"/>
          <p:cNvSpPr>
            <a:spLocks noGrp="1"/>
          </p:cNvSpPr>
          <p:nvPr>
            <p:ph type="dt" sz="half" idx="10"/>
          </p:nvPr>
        </p:nvSpPr>
        <p:spPr/>
        <p:txBody>
          <a:bodyPr/>
          <a:lstStyle/>
          <a:p>
            <a:pPr>
              <a:defRPr/>
            </a:pPr>
            <a:r>
              <a:rPr lang="en-US" smtClean="0"/>
              <a:t>Introduction to Software Testing  (Ch 9.2)</a:t>
            </a:r>
            <a:endParaRPr lang="en-US" dirty="0"/>
          </a:p>
        </p:txBody>
      </p:sp>
      <p:sp>
        <p:nvSpPr>
          <p:cNvPr id="5" name="Footer Placeholder 4"/>
          <p:cNvSpPr>
            <a:spLocks noGrp="1"/>
          </p:cNvSpPr>
          <p:nvPr>
            <p:ph type="ftr" sz="quarter" idx="11"/>
          </p:nvPr>
        </p:nvSpPr>
        <p:spPr/>
        <p:txBody>
          <a:bodyPr/>
          <a:lstStyle/>
          <a:p>
            <a:pPr>
              <a:defRPr/>
            </a:pPr>
            <a:r>
              <a:rPr lang="en-US" smtClean="0"/>
              <a:t>© Ammann &amp; Offutt</a:t>
            </a:r>
            <a:endParaRPr lang="en-US"/>
          </a:p>
        </p:txBody>
      </p:sp>
      <p:sp>
        <p:nvSpPr>
          <p:cNvPr id="6" name="Slide Number Placeholder 5"/>
          <p:cNvSpPr>
            <a:spLocks noGrp="1"/>
          </p:cNvSpPr>
          <p:nvPr>
            <p:ph type="sldNum" sz="quarter" idx="12"/>
          </p:nvPr>
        </p:nvSpPr>
        <p:spPr/>
        <p:txBody>
          <a:bodyPr/>
          <a:lstStyle/>
          <a:p>
            <a:pPr>
              <a:defRPr/>
            </a:pPr>
            <a:fld id="{5764BE1A-A700-44E2-B0A0-C457656B6684}" type="slidenum">
              <a:rPr lang="en-US" smtClean="0"/>
              <a:pPr>
                <a:defRPr/>
              </a:pPr>
              <a:t>23</a:t>
            </a:fld>
            <a:endParaRPr lang="en-US"/>
          </a:p>
        </p:txBody>
      </p:sp>
    </p:spTree>
    <p:extLst>
      <p:ext uri="{BB962C8B-B14F-4D97-AF65-F5344CB8AC3E}">
        <p14:creationId xmlns:p14="http://schemas.microsoft.com/office/powerpoint/2010/main" val="10839855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n-US" dirty="0"/>
              <a:t>Buy Pizza: </a:t>
            </a:r>
            <a:r>
              <a:rPr lang="en-US" dirty="0" err="1"/>
              <a:t>order.html</a:t>
            </a:r>
            <a:endParaRPr lang="en-US" dirty="0"/>
          </a:p>
        </p:txBody>
      </p:sp>
      <p:pic>
        <p:nvPicPr>
          <p:cNvPr id="93187" name="Picture 3"/>
          <p:cNvPicPr>
            <a:picLocks noChangeAspect="1" noChangeArrowheads="1"/>
          </p:cNvPicPr>
          <p:nvPr/>
        </p:nvPicPr>
        <p:blipFill>
          <a:blip r:embed="rId2"/>
          <a:srcRect r="57832" b="71208"/>
          <a:stretch>
            <a:fillRect/>
          </a:stretch>
        </p:blipFill>
        <p:spPr bwMode="auto">
          <a:xfrm>
            <a:off x="1266825" y="2232025"/>
            <a:ext cx="7138988" cy="3659188"/>
          </a:xfrm>
          <a:prstGeom prst="rect">
            <a:avLst/>
          </a:prstGeom>
          <a:noFill/>
          <a:ln w="9525">
            <a:noFill/>
            <a:miter lim="800000"/>
            <a:headEnd/>
            <a:tailEnd/>
          </a:ln>
        </p:spPr>
      </p:pic>
      <p:sp>
        <p:nvSpPr>
          <p:cNvPr id="5" name="TextBox 4"/>
          <p:cNvSpPr txBox="1"/>
          <p:nvPr/>
        </p:nvSpPr>
        <p:spPr>
          <a:xfrm>
            <a:off x="457200" y="685800"/>
            <a:ext cx="8305800" cy="1323439"/>
          </a:xfrm>
          <a:prstGeom prst="rect">
            <a:avLst/>
          </a:prstGeom>
          <a:noFill/>
        </p:spPr>
        <p:txBody>
          <a:bodyPr wrap="square" rtlCol="0">
            <a:spAutoFit/>
          </a:bodyPr>
          <a:lstStyle/>
          <a:p>
            <a:r>
              <a:rPr lang="en-US" dirty="0" smtClean="0">
                <a:solidFill>
                  <a:srgbClr val="C00000"/>
                </a:solidFill>
              </a:rPr>
              <a:t>Assume the pizza restaurant has the following website.</a:t>
            </a:r>
          </a:p>
          <a:p>
            <a:endParaRPr lang="en-US" dirty="0" smtClean="0">
              <a:solidFill>
                <a:srgbClr val="C00000"/>
              </a:solidFill>
            </a:endParaRPr>
          </a:p>
          <a:p>
            <a:r>
              <a:rPr lang="en-US" dirty="0" smtClean="0">
                <a:solidFill>
                  <a:srgbClr val="C00000"/>
                </a:solidFill>
              </a:rPr>
              <a:t>STEP 1: User enter number of pizzas, credit card no, and then clicks on “ORDER”. </a:t>
            </a:r>
          </a:p>
        </p:txBody>
      </p:sp>
      <p:sp>
        <p:nvSpPr>
          <p:cNvPr id="6" name="Footer Placeholder 4"/>
          <p:cNvSpPr txBox="1">
            <a:spLocks/>
          </p:cNvSpPr>
          <p:nvPr/>
        </p:nvSpPr>
        <p:spPr bwMode="auto">
          <a:xfrm>
            <a:off x="5562600" y="5691139"/>
            <a:ext cx="3048000" cy="777875"/>
          </a:xfrm>
          <a:prstGeom prst="rect">
            <a:avLst/>
          </a:prstGeom>
          <a:noFill/>
          <a:ln w="9525">
            <a:noFill/>
            <a:miter lim="800000"/>
            <a:headEnd/>
            <a:tailEnd/>
          </a:ln>
        </p:spPr>
        <p:txBody>
          <a:bodyPr anchor="ctr">
            <a:prstTxWarp prst="textNoShape">
              <a:avLst/>
            </a:prstTxWarp>
          </a:bodyPr>
          <a:lstStyle/>
          <a:p>
            <a:pPr algn="ctr"/>
            <a:r>
              <a:rPr lang="en-US" sz="1200" i="1" dirty="0" smtClean="0">
                <a:solidFill>
                  <a:srgbClr val="898989"/>
                </a:solidFill>
                <a:latin typeface="Calibri" charset="0"/>
              </a:rPr>
              <a:t>Example slide provided with the textbook: </a:t>
            </a:r>
            <a:r>
              <a:rPr lang="en-US" sz="1200" dirty="0" smtClean="0">
                <a:solidFill>
                  <a:srgbClr val="898989"/>
                </a:solidFill>
                <a:latin typeface="Calibri" charset="0"/>
              </a:rPr>
              <a:t>Foundations of Security: </a:t>
            </a:r>
            <a:r>
              <a:rPr lang="en-US" sz="1200" i="1" dirty="0" smtClean="0">
                <a:solidFill>
                  <a:srgbClr val="898989"/>
                </a:solidFill>
                <a:latin typeface="Calibri" charset="0"/>
              </a:rPr>
              <a:t>Neil </a:t>
            </a:r>
            <a:r>
              <a:rPr lang="en-US" sz="1200" i="1" dirty="0" err="1" smtClean="0">
                <a:solidFill>
                  <a:srgbClr val="898989"/>
                </a:solidFill>
                <a:latin typeface="Calibri" charset="0"/>
              </a:rPr>
              <a:t>Daswani</a:t>
            </a:r>
            <a:r>
              <a:rPr lang="en-US" sz="1200" i="1" dirty="0" smtClean="0">
                <a:solidFill>
                  <a:srgbClr val="898989"/>
                </a:solidFill>
                <a:latin typeface="Calibri" charset="0"/>
              </a:rPr>
              <a:t> et al.  </a:t>
            </a:r>
            <a:endParaRPr lang="en-US" sz="1200" dirty="0" smtClean="0">
              <a:solidFill>
                <a:srgbClr val="898989"/>
              </a:solidFill>
              <a:latin typeface="Calibri" charset="0"/>
            </a:endParaRPr>
          </a:p>
          <a:p>
            <a:pPr algn="ctr"/>
            <a:r>
              <a:rPr lang="en-US" sz="1200" dirty="0" smtClean="0">
                <a:solidFill>
                  <a:srgbClr val="898989"/>
                </a:solidFill>
                <a:latin typeface="Calibri" charset="0"/>
              </a:rPr>
              <a:t>©Neil </a:t>
            </a:r>
            <a:r>
              <a:rPr lang="en-US" sz="1200" dirty="0" err="1" smtClean="0">
                <a:solidFill>
                  <a:srgbClr val="898989"/>
                </a:solidFill>
                <a:latin typeface="Calibri" charset="0"/>
              </a:rPr>
              <a:t>Daswani</a:t>
            </a:r>
            <a:endParaRPr lang="en-US" sz="1200" dirty="0">
              <a:solidFill>
                <a:srgbClr val="898989"/>
              </a:solidFill>
              <a:latin typeface="Calibri" charset="0"/>
            </a:endParaRPr>
          </a:p>
        </p:txBody>
      </p:sp>
    </p:spTree>
    <p:extLst>
      <p:ext uri="{BB962C8B-B14F-4D97-AF65-F5344CB8AC3E}">
        <p14:creationId xmlns:p14="http://schemas.microsoft.com/office/powerpoint/2010/main" val="22661966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n-US" sz="2400"/>
              <a:t>Confirm Order: confirm.cgi</a:t>
            </a:r>
          </a:p>
        </p:txBody>
      </p:sp>
      <p:pic>
        <p:nvPicPr>
          <p:cNvPr id="94211" name="Picture 4"/>
          <p:cNvPicPr>
            <a:picLocks noChangeAspect="1" noChangeArrowheads="1"/>
          </p:cNvPicPr>
          <p:nvPr/>
        </p:nvPicPr>
        <p:blipFill>
          <a:blip r:embed="rId2"/>
          <a:srcRect r="39479" b="55292"/>
          <a:stretch>
            <a:fillRect/>
          </a:stretch>
        </p:blipFill>
        <p:spPr bwMode="auto">
          <a:xfrm>
            <a:off x="990600" y="2209800"/>
            <a:ext cx="7535863" cy="4175125"/>
          </a:xfrm>
          <a:prstGeom prst="rect">
            <a:avLst/>
          </a:prstGeom>
          <a:noFill/>
          <a:ln w="9525">
            <a:noFill/>
            <a:miter lim="800000"/>
            <a:headEnd/>
            <a:tailEnd/>
          </a:ln>
        </p:spPr>
      </p:pic>
      <p:sp>
        <p:nvSpPr>
          <p:cNvPr id="4" name="TextBox 3"/>
          <p:cNvSpPr txBox="1"/>
          <p:nvPr/>
        </p:nvSpPr>
        <p:spPr>
          <a:xfrm>
            <a:off x="381000" y="685800"/>
            <a:ext cx="8305800" cy="1292662"/>
          </a:xfrm>
          <a:prstGeom prst="rect">
            <a:avLst/>
          </a:prstGeom>
          <a:noFill/>
        </p:spPr>
        <p:txBody>
          <a:bodyPr wrap="square" rtlCol="0">
            <a:spAutoFit/>
          </a:bodyPr>
          <a:lstStyle/>
          <a:p>
            <a:r>
              <a:rPr lang="en-US" dirty="0" smtClean="0">
                <a:solidFill>
                  <a:schemeClr val="tx1"/>
                </a:solidFill>
              </a:rPr>
              <a:t>STEP 2: The pizza restaurant’s web-server responds with the following message to confirm order. </a:t>
            </a:r>
            <a:r>
              <a:rPr lang="en-US" sz="1800" dirty="0" smtClean="0">
                <a:solidFill>
                  <a:schemeClr val="tx1"/>
                </a:solidFill>
              </a:rPr>
              <a:t>(Typo in the figure below: should </a:t>
            </a:r>
            <a:r>
              <a:rPr lang="en-US" sz="1800" dirty="0" err="1" smtClean="0">
                <a:solidFill>
                  <a:schemeClr val="tx1"/>
                </a:solidFill>
                <a:sym typeface="Wingdings"/>
              </a:rPr>
              <a:t></a:t>
            </a:r>
            <a:r>
              <a:rPr lang="en-US" sz="1800" dirty="0" smtClean="0">
                <a:solidFill>
                  <a:schemeClr val="tx1"/>
                </a:solidFill>
                <a:sym typeface="Wingdings"/>
              </a:rPr>
              <a:t> sure (Are you sure you would like to order?)</a:t>
            </a:r>
          </a:p>
          <a:p>
            <a:r>
              <a:rPr lang="en-US" dirty="0" smtClean="0">
                <a:solidFill>
                  <a:schemeClr val="tx1"/>
                </a:solidFill>
                <a:sym typeface="Wingdings"/>
              </a:rPr>
              <a:t>STEP 3:  Attacker doesn’t immediately click “yes”. Instead ...</a:t>
            </a:r>
            <a:endParaRPr lang="en-US" sz="3200" dirty="0">
              <a:solidFill>
                <a:schemeClr val="tx1"/>
              </a:solidFill>
            </a:endParaRPr>
          </a:p>
        </p:txBody>
      </p:sp>
      <p:sp>
        <p:nvSpPr>
          <p:cNvPr id="5" name="Footer Placeholder 4"/>
          <p:cNvSpPr txBox="1">
            <a:spLocks/>
          </p:cNvSpPr>
          <p:nvPr/>
        </p:nvSpPr>
        <p:spPr bwMode="auto">
          <a:xfrm>
            <a:off x="5562600" y="5554662"/>
            <a:ext cx="3048000" cy="777875"/>
          </a:xfrm>
          <a:prstGeom prst="rect">
            <a:avLst/>
          </a:prstGeom>
          <a:noFill/>
          <a:ln w="9525">
            <a:noFill/>
            <a:miter lim="800000"/>
            <a:headEnd/>
            <a:tailEnd/>
          </a:ln>
        </p:spPr>
        <p:txBody>
          <a:bodyPr anchor="ctr">
            <a:prstTxWarp prst="textNoShape">
              <a:avLst/>
            </a:prstTxWarp>
          </a:bodyPr>
          <a:lstStyle/>
          <a:p>
            <a:pPr algn="ctr"/>
            <a:r>
              <a:rPr lang="en-US" sz="1200" i="1" dirty="0" smtClean="0">
                <a:solidFill>
                  <a:srgbClr val="898989"/>
                </a:solidFill>
                <a:latin typeface="Calibri" charset="0"/>
              </a:rPr>
              <a:t>Example slide provided with the textbook: </a:t>
            </a:r>
            <a:r>
              <a:rPr lang="en-US" sz="1200" dirty="0" smtClean="0">
                <a:solidFill>
                  <a:srgbClr val="898989"/>
                </a:solidFill>
                <a:latin typeface="Calibri" charset="0"/>
              </a:rPr>
              <a:t>Foundations of Security: </a:t>
            </a:r>
            <a:r>
              <a:rPr lang="en-US" sz="1200" i="1" dirty="0" smtClean="0">
                <a:solidFill>
                  <a:srgbClr val="898989"/>
                </a:solidFill>
                <a:latin typeface="Calibri" charset="0"/>
              </a:rPr>
              <a:t>Neil </a:t>
            </a:r>
            <a:r>
              <a:rPr lang="en-US" sz="1200" i="1" dirty="0" err="1" smtClean="0">
                <a:solidFill>
                  <a:srgbClr val="898989"/>
                </a:solidFill>
                <a:latin typeface="Calibri" charset="0"/>
              </a:rPr>
              <a:t>Daswani</a:t>
            </a:r>
            <a:r>
              <a:rPr lang="en-US" sz="1200" i="1" dirty="0" smtClean="0">
                <a:solidFill>
                  <a:srgbClr val="898989"/>
                </a:solidFill>
                <a:latin typeface="Calibri" charset="0"/>
              </a:rPr>
              <a:t> et al.  </a:t>
            </a:r>
            <a:endParaRPr lang="en-US" sz="1200" dirty="0" smtClean="0">
              <a:solidFill>
                <a:srgbClr val="898989"/>
              </a:solidFill>
              <a:latin typeface="Calibri" charset="0"/>
            </a:endParaRPr>
          </a:p>
          <a:p>
            <a:pPr algn="ctr"/>
            <a:r>
              <a:rPr lang="en-US" sz="1200" dirty="0" smtClean="0">
                <a:solidFill>
                  <a:srgbClr val="898989"/>
                </a:solidFill>
                <a:latin typeface="Calibri" charset="0"/>
              </a:rPr>
              <a:t>©Neil </a:t>
            </a:r>
            <a:r>
              <a:rPr lang="en-US" sz="1200" dirty="0" err="1" smtClean="0">
                <a:solidFill>
                  <a:srgbClr val="898989"/>
                </a:solidFill>
                <a:latin typeface="Calibri" charset="0"/>
              </a:rPr>
              <a:t>Daswani</a:t>
            </a:r>
            <a:endParaRPr lang="en-US" sz="1200" dirty="0">
              <a:solidFill>
                <a:srgbClr val="898989"/>
              </a:solidFill>
              <a:latin typeface="Calibri" charset="0"/>
            </a:endParaRPr>
          </a:p>
        </p:txBody>
      </p:sp>
    </p:spTree>
    <p:extLst>
      <p:ext uri="{BB962C8B-B14F-4D97-AF65-F5344CB8AC3E}">
        <p14:creationId xmlns:p14="http://schemas.microsoft.com/office/powerpoint/2010/main" val="21398881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n-US" sz="2400"/>
              <a:t>Confirm Order: View Source</a:t>
            </a:r>
          </a:p>
        </p:txBody>
      </p:sp>
      <p:pic>
        <p:nvPicPr>
          <p:cNvPr id="95236" name="Picture 4"/>
          <p:cNvPicPr>
            <a:picLocks noChangeAspect="1" noChangeArrowheads="1"/>
          </p:cNvPicPr>
          <p:nvPr/>
        </p:nvPicPr>
        <p:blipFill>
          <a:blip r:embed="rId2"/>
          <a:srcRect r="38853" b="53917"/>
          <a:stretch>
            <a:fillRect/>
          </a:stretch>
        </p:blipFill>
        <p:spPr bwMode="auto">
          <a:xfrm>
            <a:off x="1050925" y="1966913"/>
            <a:ext cx="7523163" cy="4252912"/>
          </a:xfrm>
          <a:prstGeom prst="rect">
            <a:avLst/>
          </a:prstGeom>
          <a:noFill/>
          <a:ln w="9525">
            <a:noFill/>
            <a:miter lim="800000"/>
            <a:headEnd/>
            <a:tailEnd/>
          </a:ln>
        </p:spPr>
      </p:pic>
      <p:sp>
        <p:nvSpPr>
          <p:cNvPr id="5" name="TextBox 4"/>
          <p:cNvSpPr txBox="1"/>
          <p:nvPr/>
        </p:nvSpPr>
        <p:spPr>
          <a:xfrm>
            <a:off x="381000" y="685800"/>
            <a:ext cx="8305800" cy="1015663"/>
          </a:xfrm>
          <a:prstGeom prst="rect">
            <a:avLst/>
          </a:prstGeom>
          <a:noFill/>
        </p:spPr>
        <p:txBody>
          <a:bodyPr wrap="square" rtlCol="0">
            <a:spAutoFit/>
          </a:bodyPr>
          <a:lstStyle/>
          <a:p>
            <a:r>
              <a:rPr lang="en-US" dirty="0" smtClean="0">
                <a:solidFill>
                  <a:schemeClr val="tx1"/>
                </a:solidFill>
                <a:sym typeface="Wingdings"/>
              </a:rPr>
              <a:t>STEP 4:  Attacker doesn’t immediately click “yes”. Instead attacker, gets the “source” of the HTML file to see if the number $5.50 is hidden in some hidden field. </a:t>
            </a:r>
            <a:endParaRPr lang="en-US" sz="3200" dirty="0">
              <a:solidFill>
                <a:schemeClr val="tx1"/>
              </a:solidFill>
            </a:endParaRPr>
          </a:p>
        </p:txBody>
      </p:sp>
      <p:sp>
        <p:nvSpPr>
          <p:cNvPr id="6" name="Footer Placeholder 4"/>
          <p:cNvSpPr txBox="1">
            <a:spLocks/>
          </p:cNvSpPr>
          <p:nvPr/>
        </p:nvSpPr>
        <p:spPr bwMode="auto">
          <a:xfrm>
            <a:off x="5562600" y="5554662"/>
            <a:ext cx="3048000" cy="777875"/>
          </a:xfrm>
          <a:prstGeom prst="rect">
            <a:avLst/>
          </a:prstGeom>
          <a:noFill/>
          <a:ln w="9525">
            <a:noFill/>
            <a:miter lim="800000"/>
            <a:headEnd/>
            <a:tailEnd/>
          </a:ln>
        </p:spPr>
        <p:txBody>
          <a:bodyPr anchor="ctr">
            <a:prstTxWarp prst="textNoShape">
              <a:avLst/>
            </a:prstTxWarp>
          </a:bodyPr>
          <a:lstStyle/>
          <a:p>
            <a:pPr algn="ctr"/>
            <a:r>
              <a:rPr lang="en-US" sz="1200" i="1" dirty="0" smtClean="0">
                <a:solidFill>
                  <a:srgbClr val="898989"/>
                </a:solidFill>
                <a:latin typeface="Calibri" charset="0"/>
              </a:rPr>
              <a:t>Example slide provided with the textbook: </a:t>
            </a:r>
            <a:r>
              <a:rPr lang="en-US" sz="1200" dirty="0" smtClean="0">
                <a:solidFill>
                  <a:srgbClr val="898989"/>
                </a:solidFill>
                <a:latin typeface="Calibri" charset="0"/>
              </a:rPr>
              <a:t>Foundations of Security: </a:t>
            </a:r>
            <a:r>
              <a:rPr lang="en-US" sz="1200" i="1" dirty="0" smtClean="0">
                <a:solidFill>
                  <a:srgbClr val="898989"/>
                </a:solidFill>
                <a:latin typeface="Calibri" charset="0"/>
              </a:rPr>
              <a:t>Neil </a:t>
            </a:r>
            <a:r>
              <a:rPr lang="en-US" sz="1200" i="1" dirty="0" err="1" smtClean="0">
                <a:solidFill>
                  <a:srgbClr val="898989"/>
                </a:solidFill>
                <a:latin typeface="Calibri" charset="0"/>
              </a:rPr>
              <a:t>Daswani</a:t>
            </a:r>
            <a:r>
              <a:rPr lang="en-US" sz="1200" i="1" dirty="0" smtClean="0">
                <a:solidFill>
                  <a:srgbClr val="898989"/>
                </a:solidFill>
                <a:latin typeface="Calibri" charset="0"/>
              </a:rPr>
              <a:t> et al.  </a:t>
            </a:r>
            <a:endParaRPr lang="en-US" sz="1200" dirty="0" smtClean="0">
              <a:solidFill>
                <a:srgbClr val="898989"/>
              </a:solidFill>
              <a:latin typeface="Calibri" charset="0"/>
            </a:endParaRPr>
          </a:p>
          <a:p>
            <a:pPr algn="ctr"/>
            <a:r>
              <a:rPr lang="en-US" sz="1200" dirty="0" smtClean="0">
                <a:solidFill>
                  <a:srgbClr val="898989"/>
                </a:solidFill>
                <a:latin typeface="Calibri" charset="0"/>
              </a:rPr>
              <a:t>©Neil </a:t>
            </a:r>
            <a:r>
              <a:rPr lang="en-US" sz="1200" dirty="0" err="1" smtClean="0">
                <a:solidFill>
                  <a:srgbClr val="898989"/>
                </a:solidFill>
                <a:latin typeface="Calibri" charset="0"/>
              </a:rPr>
              <a:t>Daswani</a:t>
            </a:r>
            <a:endParaRPr lang="en-US" sz="1200" dirty="0">
              <a:solidFill>
                <a:srgbClr val="898989"/>
              </a:solidFill>
              <a:latin typeface="Calibri" charset="0"/>
            </a:endParaRPr>
          </a:p>
        </p:txBody>
      </p:sp>
    </p:spTree>
    <p:extLst>
      <p:ext uri="{BB962C8B-B14F-4D97-AF65-F5344CB8AC3E}">
        <p14:creationId xmlns:p14="http://schemas.microsoft.com/office/powerpoint/2010/main" val="7091844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n-US" sz="2400"/>
              <a:t>Price variable is not (really) hidden!</a:t>
            </a:r>
          </a:p>
        </p:txBody>
      </p:sp>
      <p:pic>
        <p:nvPicPr>
          <p:cNvPr id="96260" name="Picture 4"/>
          <p:cNvPicPr>
            <a:picLocks noChangeAspect="1" noChangeArrowheads="1"/>
          </p:cNvPicPr>
          <p:nvPr/>
        </p:nvPicPr>
        <p:blipFill>
          <a:blip r:embed="rId2"/>
          <a:srcRect l="13773" t="16878" r="34160" b="45129"/>
          <a:stretch>
            <a:fillRect/>
          </a:stretch>
        </p:blipFill>
        <p:spPr bwMode="auto">
          <a:xfrm>
            <a:off x="1122363" y="2016125"/>
            <a:ext cx="7402512" cy="4051300"/>
          </a:xfrm>
          <a:prstGeom prst="rect">
            <a:avLst/>
          </a:prstGeom>
          <a:noFill/>
          <a:ln w="9525">
            <a:noFill/>
            <a:miter lim="800000"/>
            <a:headEnd/>
            <a:tailEnd/>
          </a:ln>
        </p:spPr>
      </p:pic>
      <p:sp>
        <p:nvSpPr>
          <p:cNvPr id="968709" name="Rectangle 5"/>
          <p:cNvSpPr>
            <a:spLocks noChangeArrowheads="1"/>
          </p:cNvSpPr>
          <p:nvPr/>
        </p:nvSpPr>
        <p:spPr bwMode="auto">
          <a:xfrm>
            <a:off x="5967413" y="4090988"/>
            <a:ext cx="1804987" cy="288925"/>
          </a:xfrm>
          <a:prstGeom prst="rect">
            <a:avLst/>
          </a:prstGeom>
          <a:solidFill>
            <a:srgbClr val="FF0000">
              <a:alpha val="50195"/>
            </a:srgbClr>
          </a:solidFill>
          <a:ln w="9525">
            <a:solidFill>
              <a:schemeClr val="tx1"/>
            </a:solidFill>
            <a:miter lim="800000"/>
            <a:headEnd/>
            <a:tailEnd/>
          </a:ln>
        </p:spPr>
        <p:txBody>
          <a:bodyPr wrap="none" anchor="ctr">
            <a:prstTxWarp prst="textNoShape">
              <a:avLst/>
            </a:prstTxWarp>
          </a:bodyPr>
          <a:lstStyle/>
          <a:p>
            <a:endParaRPr lang="en-US"/>
          </a:p>
        </p:txBody>
      </p:sp>
      <p:sp>
        <p:nvSpPr>
          <p:cNvPr id="7" name="TextBox 6"/>
          <p:cNvSpPr txBox="1"/>
          <p:nvPr/>
        </p:nvSpPr>
        <p:spPr>
          <a:xfrm>
            <a:off x="762000" y="914400"/>
            <a:ext cx="7772400" cy="1015663"/>
          </a:xfrm>
          <a:prstGeom prst="rect">
            <a:avLst/>
          </a:prstGeom>
          <a:noFill/>
        </p:spPr>
        <p:txBody>
          <a:bodyPr wrap="square" rtlCol="0">
            <a:spAutoFit/>
          </a:bodyPr>
          <a:lstStyle/>
          <a:p>
            <a:r>
              <a:rPr lang="en-US" dirty="0" smtClean="0">
                <a:solidFill>
                  <a:schemeClr val="tx1"/>
                </a:solidFill>
              </a:rPr>
              <a:t>STEP 4 (</a:t>
            </a:r>
            <a:r>
              <a:rPr lang="en-US" dirty="0" err="1" smtClean="0">
                <a:solidFill>
                  <a:schemeClr val="tx1"/>
                </a:solidFill>
              </a:rPr>
              <a:t>contd</a:t>
            </a:r>
            <a:r>
              <a:rPr lang="en-US" dirty="0" smtClean="0">
                <a:solidFill>
                  <a:schemeClr val="tx1"/>
                </a:solidFill>
              </a:rPr>
              <a:t>…): </a:t>
            </a:r>
            <a:r>
              <a:rPr lang="en-US" sz="2000" dirty="0" smtClean="0">
                <a:solidFill>
                  <a:schemeClr val="tx1"/>
                </a:solidFill>
              </a:rPr>
              <a:t>Notice that the value of the pizza 5.50 is being stored as a hidden field. This is the field that will be passed to the credit card company for processing.</a:t>
            </a:r>
            <a:endParaRPr lang="en-US" dirty="0">
              <a:solidFill>
                <a:schemeClr val="tx1"/>
              </a:solidFill>
            </a:endParaRPr>
          </a:p>
        </p:txBody>
      </p:sp>
      <p:sp>
        <p:nvSpPr>
          <p:cNvPr id="6" name="Footer Placeholder 4"/>
          <p:cNvSpPr txBox="1">
            <a:spLocks/>
          </p:cNvSpPr>
          <p:nvPr/>
        </p:nvSpPr>
        <p:spPr bwMode="auto">
          <a:xfrm>
            <a:off x="5562600" y="5554662"/>
            <a:ext cx="3048000" cy="777875"/>
          </a:xfrm>
          <a:prstGeom prst="rect">
            <a:avLst/>
          </a:prstGeom>
          <a:noFill/>
          <a:ln w="9525">
            <a:noFill/>
            <a:miter lim="800000"/>
            <a:headEnd/>
            <a:tailEnd/>
          </a:ln>
        </p:spPr>
        <p:txBody>
          <a:bodyPr anchor="ctr">
            <a:prstTxWarp prst="textNoShape">
              <a:avLst/>
            </a:prstTxWarp>
          </a:bodyPr>
          <a:lstStyle/>
          <a:p>
            <a:pPr algn="ctr"/>
            <a:r>
              <a:rPr lang="en-US" sz="1200" i="1" dirty="0" smtClean="0">
                <a:solidFill>
                  <a:srgbClr val="898989"/>
                </a:solidFill>
                <a:latin typeface="Calibri" charset="0"/>
              </a:rPr>
              <a:t>Example slide provided with the textbook: </a:t>
            </a:r>
            <a:r>
              <a:rPr lang="en-US" sz="1200" dirty="0" smtClean="0">
                <a:solidFill>
                  <a:srgbClr val="898989"/>
                </a:solidFill>
                <a:latin typeface="Calibri" charset="0"/>
              </a:rPr>
              <a:t>Foundations of Security: </a:t>
            </a:r>
            <a:r>
              <a:rPr lang="en-US" sz="1200" i="1" dirty="0" smtClean="0">
                <a:solidFill>
                  <a:srgbClr val="898989"/>
                </a:solidFill>
                <a:latin typeface="Calibri" charset="0"/>
              </a:rPr>
              <a:t>Neil </a:t>
            </a:r>
            <a:r>
              <a:rPr lang="en-US" sz="1200" i="1" dirty="0" err="1" smtClean="0">
                <a:solidFill>
                  <a:srgbClr val="898989"/>
                </a:solidFill>
                <a:latin typeface="Calibri" charset="0"/>
              </a:rPr>
              <a:t>Daswani</a:t>
            </a:r>
            <a:r>
              <a:rPr lang="en-US" sz="1200" i="1" dirty="0" smtClean="0">
                <a:solidFill>
                  <a:srgbClr val="898989"/>
                </a:solidFill>
                <a:latin typeface="Calibri" charset="0"/>
              </a:rPr>
              <a:t> et al.  </a:t>
            </a:r>
            <a:endParaRPr lang="en-US" sz="1200" dirty="0" smtClean="0">
              <a:solidFill>
                <a:srgbClr val="898989"/>
              </a:solidFill>
              <a:latin typeface="Calibri" charset="0"/>
            </a:endParaRPr>
          </a:p>
          <a:p>
            <a:pPr algn="ctr"/>
            <a:r>
              <a:rPr lang="en-US" sz="1200" dirty="0" smtClean="0">
                <a:solidFill>
                  <a:srgbClr val="898989"/>
                </a:solidFill>
                <a:latin typeface="Calibri" charset="0"/>
              </a:rPr>
              <a:t>©Neil </a:t>
            </a:r>
            <a:r>
              <a:rPr lang="en-US" sz="1200" dirty="0" err="1" smtClean="0">
                <a:solidFill>
                  <a:srgbClr val="898989"/>
                </a:solidFill>
                <a:latin typeface="Calibri" charset="0"/>
              </a:rPr>
              <a:t>Daswani</a:t>
            </a:r>
            <a:endParaRPr lang="en-US" sz="1200" dirty="0">
              <a:solidFill>
                <a:srgbClr val="898989"/>
              </a:solidFill>
              <a:latin typeface="Calibri" charset="0"/>
            </a:endParaRPr>
          </a:p>
        </p:txBody>
      </p:sp>
    </p:spTree>
    <p:extLst>
      <p:ext uri="{BB962C8B-B14F-4D97-AF65-F5344CB8AC3E}">
        <p14:creationId xmlns:p14="http://schemas.microsoft.com/office/powerpoint/2010/main" val="3953114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687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870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n-US" dirty="0" smtClean="0"/>
              <a:t>Next…</a:t>
            </a:r>
            <a:endParaRPr lang="en-US" dirty="0"/>
          </a:p>
        </p:txBody>
      </p:sp>
      <p:sp>
        <p:nvSpPr>
          <p:cNvPr id="97283" name="Rectangle 3"/>
          <p:cNvSpPr>
            <a:spLocks noGrp="1" noChangeArrowheads="1"/>
          </p:cNvSpPr>
          <p:nvPr>
            <p:ph type="body" idx="1"/>
          </p:nvPr>
        </p:nvSpPr>
        <p:spPr/>
        <p:txBody>
          <a:bodyPr/>
          <a:lstStyle/>
          <a:p>
            <a:r>
              <a:rPr lang="en-US" dirty="0"/>
              <a:t>Get “price”</a:t>
            </a:r>
            <a:r>
              <a:rPr lang="en-US" dirty="0" smtClean="0"/>
              <a:t> is a hidden </a:t>
            </a:r>
            <a:r>
              <a:rPr lang="en-US" dirty="0"/>
              <a:t>value from client request.</a:t>
            </a:r>
          </a:p>
          <a:p>
            <a:r>
              <a:rPr lang="en-US" dirty="0"/>
              <a:t>If</a:t>
            </a:r>
            <a:r>
              <a:rPr lang="en-US" dirty="0" smtClean="0"/>
              <a:t> the “yes”  </a:t>
            </a:r>
            <a:r>
              <a:rPr lang="en-US" dirty="0"/>
              <a:t>button was clicked,</a:t>
            </a:r>
            <a:r>
              <a:rPr lang="en-US" dirty="0" smtClean="0"/>
              <a:t> the web script would have sent the charge </a:t>
            </a:r>
            <a:r>
              <a:rPr lang="en-US" dirty="0"/>
              <a:t>to</a:t>
            </a:r>
            <a:r>
              <a:rPr lang="en-US" dirty="0" smtClean="0"/>
              <a:t> the credit </a:t>
            </a:r>
            <a:r>
              <a:rPr lang="en-US" dirty="0"/>
              <a:t>card gateway and dispatch</a:t>
            </a:r>
            <a:r>
              <a:rPr lang="en-US" dirty="0" smtClean="0"/>
              <a:t> the delivery </a:t>
            </a:r>
            <a:r>
              <a:rPr lang="en-US" dirty="0"/>
              <a:t>person.</a:t>
            </a:r>
          </a:p>
          <a:p>
            <a:endParaRPr lang="en-US" dirty="0"/>
          </a:p>
          <a:p>
            <a:endParaRPr lang="en-US" dirty="0"/>
          </a:p>
        </p:txBody>
      </p:sp>
      <p:sp>
        <p:nvSpPr>
          <p:cNvPr id="4" name="Footer Placeholder 4"/>
          <p:cNvSpPr txBox="1">
            <a:spLocks/>
          </p:cNvSpPr>
          <p:nvPr/>
        </p:nvSpPr>
        <p:spPr bwMode="auto">
          <a:xfrm>
            <a:off x="5562600" y="5554662"/>
            <a:ext cx="3048000" cy="777875"/>
          </a:xfrm>
          <a:prstGeom prst="rect">
            <a:avLst/>
          </a:prstGeom>
          <a:noFill/>
          <a:ln w="9525">
            <a:noFill/>
            <a:miter lim="800000"/>
            <a:headEnd/>
            <a:tailEnd/>
          </a:ln>
        </p:spPr>
        <p:txBody>
          <a:bodyPr anchor="ctr">
            <a:prstTxWarp prst="textNoShape">
              <a:avLst/>
            </a:prstTxWarp>
          </a:bodyPr>
          <a:lstStyle/>
          <a:p>
            <a:pPr algn="ctr"/>
            <a:r>
              <a:rPr lang="en-US" sz="1200" i="1" dirty="0" smtClean="0">
                <a:solidFill>
                  <a:srgbClr val="898989"/>
                </a:solidFill>
                <a:latin typeface="Calibri" charset="0"/>
              </a:rPr>
              <a:t>Example slide provided with the textbook: </a:t>
            </a:r>
            <a:r>
              <a:rPr lang="en-US" sz="1200" dirty="0" smtClean="0">
                <a:solidFill>
                  <a:srgbClr val="898989"/>
                </a:solidFill>
                <a:latin typeface="Calibri" charset="0"/>
              </a:rPr>
              <a:t>Foundations of Security: </a:t>
            </a:r>
            <a:r>
              <a:rPr lang="en-US" sz="1200" i="1" dirty="0" smtClean="0">
                <a:solidFill>
                  <a:srgbClr val="898989"/>
                </a:solidFill>
                <a:latin typeface="Calibri" charset="0"/>
              </a:rPr>
              <a:t>Neil </a:t>
            </a:r>
            <a:r>
              <a:rPr lang="en-US" sz="1200" i="1" dirty="0" err="1" smtClean="0">
                <a:solidFill>
                  <a:srgbClr val="898989"/>
                </a:solidFill>
                <a:latin typeface="Calibri" charset="0"/>
              </a:rPr>
              <a:t>Daswani</a:t>
            </a:r>
            <a:r>
              <a:rPr lang="en-US" sz="1200" i="1" dirty="0" smtClean="0">
                <a:solidFill>
                  <a:srgbClr val="898989"/>
                </a:solidFill>
                <a:latin typeface="Calibri" charset="0"/>
              </a:rPr>
              <a:t> et al.  </a:t>
            </a:r>
            <a:endParaRPr lang="en-US" sz="1200" dirty="0" smtClean="0">
              <a:solidFill>
                <a:srgbClr val="898989"/>
              </a:solidFill>
              <a:latin typeface="Calibri" charset="0"/>
            </a:endParaRPr>
          </a:p>
          <a:p>
            <a:pPr algn="ctr"/>
            <a:r>
              <a:rPr lang="en-US" sz="1200" dirty="0" smtClean="0">
                <a:solidFill>
                  <a:srgbClr val="898989"/>
                </a:solidFill>
                <a:latin typeface="Calibri" charset="0"/>
              </a:rPr>
              <a:t>©Neil </a:t>
            </a:r>
            <a:r>
              <a:rPr lang="en-US" sz="1200" dirty="0" err="1" smtClean="0">
                <a:solidFill>
                  <a:srgbClr val="898989"/>
                </a:solidFill>
                <a:latin typeface="Calibri" charset="0"/>
              </a:rPr>
              <a:t>Daswani</a:t>
            </a:r>
            <a:endParaRPr lang="en-US" sz="1200" dirty="0">
              <a:solidFill>
                <a:srgbClr val="898989"/>
              </a:solidFill>
              <a:latin typeface="Calibri" charset="0"/>
            </a:endParaRPr>
          </a:p>
        </p:txBody>
      </p:sp>
    </p:spTree>
    <p:extLst>
      <p:ext uri="{BB962C8B-B14F-4D97-AF65-F5344CB8AC3E}">
        <p14:creationId xmlns:p14="http://schemas.microsoft.com/office/powerpoint/2010/main" val="12514020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US"/>
              <a:t>Attacker changes price!</a:t>
            </a:r>
          </a:p>
        </p:txBody>
      </p:sp>
      <p:pic>
        <p:nvPicPr>
          <p:cNvPr id="98307" name="Picture 4"/>
          <p:cNvPicPr>
            <a:picLocks noChangeAspect="1" noChangeArrowheads="1"/>
          </p:cNvPicPr>
          <p:nvPr/>
        </p:nvPicPr>
        <p:blipFill>
          <a:blip r:embed="rId2"/>
          <a:srcRect l="13730" t="16864" r="33771" b="44640"/>
          <a:stretch>
            <a:fillRect/>
          </a:stretch>
        </p:blipFill>
        <p:spPr bwMode="auto">
          <a:xfrm>
            <a:off x="1096963" y="2038350"/>
            <a:ext cx="7456487" cy="4100513"/>
          </a:xfrm>
          <a:prstGeom prst="rect">
            <a:avLst/>
          </a:prstGeom>
          <a:noFill/>
          <a:ln w="9525">
            <a:noFill/>
            <a:miter lim="800000"/>
            <a:headEnd/>
            <a:tailEnd/>
          </a:ln>
        </p:spPr>
      </p:pic>
      <p:sp>
        <p:nvSpPr>
          <p:cNvPr id="98308" name="Rectangle 5"/>
          <p:cNvSpPr>
            <a:spLocks noChangeArrowheads="1"/>
          </p:cNvSpPr>
          <p:nvPr/>
        </p:nvSpPr>
        <p:spPr bwMode="auto">
          <a:xfrm>
            <a:off x="5967413" y="4090988"/>
            <a:ext cx="1804987" cy="288925"/>
          </a:xfrm>
          <a:prstGeom prst="rect">
            <a:avLst/>
          </a:prstGeom>
          <a:solidFill>
            <a:srgbClr val="FF0000">
              <a:alpha val="50195"/>
            </a:srgbClr>
          </a:solidFill>
          <a:ln w="9525">
            <a:solidFill>
              <a:schemeClr val="tx1"/>
            </a:solidFill>
            <a:miter lim="800000"/>
            <a:headEnd/>
            <a:tailEnd/>
          </a:ln>
        </p:spPr>
        <p:txBody>
          <a:bodyPr wrap="none" anchor="ctr">
            <a:prstTxWarp prst="textNoShape">
              <a:avLst/>
            </a:prstTxWarp>
          </a:bodyPr>
          <a:lstStyle/>
          <a:p>
            <a:endParaRPr lang="en-US"/>
          </a:p>
        </p:txBody>
      </p:sp>
      <p:sp>
        <p:nvSpPr>
          <p:cNvPr id="5" name="TextBox 4"/>
          <p:cNvSpPr txBox="1"/>
          <p:nvPr/>
        </p:nvSpPr>
        <p:spPr>
          <a:xfrm>
            <a:off x="1143000" y="838200"/>
            <a:ext cx="7315200" cy="400110"/>
          </a:xfrm>
          <a:prstGeom prst="rect">
            <a:avLst/>
          </a:prstGeom>
          <a:noFill/>
        </p:spPr>
        <p:txBody>
          <a:bodyPr wrap="square" rtlCol="0">
            <a:spAutoFit/>
          </a:bodyPr>
          <a:lstStyle/>
          <a:p>
            <a:r>
              <a:rPr lang="en-US" dirty="0" smtClean="0">
                <a:solidFill>
                  <a:schemeClr val="tx1"/>
                </a:solidFill>
              </a:rPr>
              <a:t>STEP 5: Attacker changes the price  of the pizza. </a:t>
            </a:r>
            <a:endParaRPr lang="en-US" dirty="0">
              <a:solidFill>
                <a:schemeClr val="tx1"/>
              </a:solidFill>
            </a:endParaRPr>
          </a:p>
        </p:txBody>
      </p:sp>
      <p:sp>
        <p:nvSpPr>
          <p:cNvPr id="6" name="Footer Placeholder 4"/>
          <p:cNvSpPr txBox="1">
            <a:spLocks/>
          </p:cNvSpPr>
          <p:nvPr/>
        </p:nvSpPr>
        <p:spPr bwMode="auto">
          <a:xfrm>
            <a:off x="5562600" y="5554662"/>
            <a:ext cx="3048000" cy="777875"/>
          </a:xfrm>
          <a:prstGeom prst="rect">
            <a:avLst/>
          </a:prstGeom>
          <a:noFill/>
          <a:ln w="9525">
            <a:noFill/>
            <a:miter lim="800000"/>
            <a:headEnd/>
            <a:tailEnd/>
          </a:ln>
        </p:spPr>
        <p:txBody>
          <a:bodyPr anchor="ctr">
            <a:prstTxWarp prst="textNoShape">
              <a:avLst/>
            </a:prstTxWarp>
          </a:bodyPr>
          <a:lstStyle/>
          <a:p>
            <a:pPr algn="ctr"/>
            <a:r>
              <a:rPr lang="en-US" sz="1200" i="1" dirty="0" smtClean="0">
                <a:solidFill>
                  <a:srgbClr val="898989"/>
                </a:solidFill>
                <a:latin typeface="Calibri" charset="0"/>
              </a:rPr>
              <a:t>Example slide provided with the textbook: </a:t>
            </a:r>
            <a:r>
              <a:rPr lang="en-US" sz="1200" dirty="0" smtClean="0">
                <a:solidFill>
                  <a:srgbClr val="898989"/>
                </a:solidFill>
                <a:latin typeface="Calibri" charset="0"/>
              </a:rPr>
              <a:t>Foundations of Security: </a:t>
            </a:r>
            <a:r>
              <a:rPr lang="en-US" sz="1200" i="1" dirty="0" smtClean="0">
                <a:solidFill>
                  <a:srgbClr val="898989"/>
                </a:solidFill>
                <a:latin typeface="Calibri" charset="0"/>
              </a:rPr>
              <a:t>Neil </a:t>
            </a:r>
            <a:r>
              <a:rPr lang="en-US" sz="1200" i="1" dirty="0" err="1" smtClean="0">
                <a:solidFill>
                  <a:srgbClr val="898989"/>
                </a:solidFill>
                <a:latin typeface="Calibri" charset="0"/>
              </a:rPr>
              <a:t>Daswani</a:t>
            </a:r>
            <a:r>
              <a:rPr lang="en-US" sz="1200" i="1" dirty="0" smtClean="0">
                <a:solidFill>
                  <a:srgbClr val="898989"/>
                </a:solidFill>
                <a:latin typeface="Calibri" charset="0"/>
              </a:rPr>
              <a:t> et al.  </a:t>
            </a:r>
            <a:endParaRPr lang="en-US" sz="1200" dirty="0" smtClean="0">
              <a:solidFill>
                <a:srgbClr val="898989"/>
              </a:solidFill>
              <a:latin typeface="Calibri" charset="0"/>
            </a:endParaRPr>
          </a:p>
          <a:p>
            <a:pPr algn="ctr"/>
            <a:r>
              <a:rPr lang="en-US" sz="1200" dirty="0" smtClean="0">
                <a:solidFill>
                  <a:srgbClr val="898989"/>
                </a:solidFill>
                <a:latin typeface="Calibri" charset="0"/>
              </a:rPr>
              <a:t>©Neil </a:t>
            </a:r>
            <a:r>
              <a:rPr lang="en-US" sz="1200" dirty="0" err="1" smtClean="0">
                <a:solidFill>
                  <a:srgbClr val="898989"/>
                </a:solidFill>
                <a:latin typeface="Calibri" charset="0"/>
              </a:rPr>
              <a:t>Daswani</a:t>
            </a:r>
            <a:endParaRPr lang="en-US" sz="1200" dirty="0">
              <a:solidFill>
                <a:srgbClr val="898989"/>
              </a:solidFill>
              <a:latin typeface="Calibri" charset="0"/>
            </a:endParaRPr>
          </a:p>
        </p:txBody>
      </p:sp>
    </p:spTree>
    <p:extLst>
      <p:ext uri="{BB962C8B-B14F-4D97-AF65-F5344CB8AC3E}">
        <p14:creationId xmlns:p14="http://schemas.microsoft.com/office/powerpoint/2010/main" val="3434296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2"/>
          <p:cNvSpPr>
            <a:spLocks noGrp="1" noChangeArrowheads="1"/>
          </p:cNvSpPr>
          <p:nvPr>
            <p:ph type="title"/>
          </p:nvPr>
        </p:nvSpPr>
        <p:spPr/>
        <p:txBody>
          <a:bodyPr/>
          <a:lstStyle/>
          <a:p>
            <a:r>
              <a:rPr lang="en-US" smtClean="0"/>
              <a:t>Emergent Property Overview</a:t>
            </a:r>
          </a:p>
        </p:txBody>
      </p:sp>
      <p:sp>
        <p:nvSpPr>
          <p:cNvPr id="15366" name="Rectangle 3"/>
          <p:cNvSpPr>
            <a:spLocks noGrp="1" noChangeArrowheads="1"/>
          </p:cNvSpPr>
          <p:nvPr>
            <p:ph idx="1"/>
          </p:nvPr>
        </p:nvSpPr>
        <p:spPr>
          <a:xfrm>
            <a:off x="228600" y="5100637"/>
            <a:ext cx="8915400" cy="574675"/>
          </a:xfrm>
        </p:spPr>
        <p:txBody>
          <a:bodyPr/>
          <a:lstStyle/>
          <a:p>
            <a:pPr>
              <a:buFontTx/>
              <a:buNone/>
            </a:pPr>
            <a:r>
              <a:rPr lang="en-US" sz="2000" i="1" dirty="0" smtClean="0">
                <a:solidFill>
                  <a:schemeClr val="tx2"/>
                </a:solidFill>
              </a:rPr>
              <a:t>Next: examples of emergent properties</a:t>
            </a:r>
            <a:endParaRPr lang="en-US" i="1" dirty="0" smtClean="0">
              <a:solidFill>
                <a:schemeClr val="accent2"/>
              </a:solidFill>
            </a:endParaRPr>
          </a:p>
        </p:txBody>
      </p:sp>
      <p:sp>
        <p:nvSpPr>
          <p:cNvPr id="4098" name="Rectangle 2"/>
          <p:cNvSpPr>
            <a:spLocks noGrp="1" noChangeArrowheads="1"/>
          </p:cNvSpPr>
          <p:nvPr>
            <p:ph type="dt" sz="half"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r>
              <a:rPr lang="en-US" sz="900" b="0">
                <a:solidFill>
                  <a:schemeClr val="tx1"/>
                </a:solidFill>
                <a:latin typeface="Arial" charset="0"/>
              </a:rPr>
              <a:t>Introduction to Software Testing  (Ch 9.2)</a:t>
            </a:r>
          </a:p>
        </p:txBody>
      </p:sp>
      <p:sp>
        <p:nvSpPr>
          <p:cNvPr id="4099" name="Rectangle 3"/>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r>
              <a:rPr lang="en-US" sz="900" b="0" smtClean="0">
                <a:solidFill>
                  <a:schemeClr val="tx1"/>
                </a:solidFill>
                <a:latin typeface="Arial" charset="0"/>
              </a:rPr>
              <a:t>© Ammann &amp; Offutt</a:t>
            </a:r>
          </a:p>
        </p:txBody>
      </p:sp>
      <p:sp>
        <p:nvSpPr>
          <p:cNvPr id="4100" name="Rectangle 4"/>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fld id="{A07EB696-B417-42DA-9B61-893119D9AADE}" type="slidenum">
              <a:rPr lang="en-US" sz="900" b="0" smtClean="0">
                <a:solidFill>
                  <a:schemeClr val="tx1"/>
                </a:solidFill>
                <a:latin typeface="Arial" charset="0"/>
              </a:rPr>
              <a:pPr/>
              <a:t>3</a:t>
            </a:fld>
            <a:endParaRPr lang="en-US" sz="900" b="0" smtClean="0">
              <a:solidFill>
                <a:schemeClr val="tx1"/>
              </a:solidFill>
              <a:latin typeface="Arial" charset="0"/>
            </a:endParaRPr>
          </a:p>
        </p:txBody>
      </p:sp>
      <p:sp>
        <p:nvSpPr>
          <p:cNvPr id="35844" name="Text Box 4"/>
          <p:cNvSpPr txBox="1">
            <a:spLocks noChangeArrowheads="1"/>
          </p:cNvSpPr>
          <p:nvPr/>
        </p:nvSpPr>
        <p:spPr bwMode="auto">
          <a:xfrm>
            <a:off x="296863" y="1697038"/>
            <a:ext cx="8548687" cy="958850"/>
          </a:xfrm>
          <a:prstGeom prst="rect">
            <a:avLst/>
          </a:prstGeom>
          <a:solidFill>
            <a:srgbClr val="FFC000"/>
          </a:solidFill>
          <a:ln w="12700">
            <a:solidFill>
              <a:schemeClr val="tx1"/>
            </a:solidFill>
            <a:miter lim="800000"/>
            <a:headEnd type="none" w="sm" len="sm"/>
            <a:tailEnd type="none" w="sm" len="sm"/>
          </a:ln>
          <a:effectLst/>
        </p:spPr>
        <p:txBody>
          <a:bodyPr>
            <a:spAutoFit/>
          </a:bodyPr>
          <a:lstStyle/>
          <a:p>
            <a:pPr>
              <a:spcBef>
                <a:spcPct val="50000"/>
              </a:spcBef>
              <a:defRPr/>
            </a:pPr>
            <a:r>
              <a:rPr lang="en-US" sz="2800" b="0" dirty="0">
                <a:solidFill>
                  <a:schemeClr val="accent2"/>
                </a:solidFill>
                <a:latin typeface="+mj-lt"/>
              </a:rPr>
              <a:t>A property that arises as a result of assembling components together into a </a:t>
            </a:r>
            <a:r>
              <a:rPr lang="en-US" sz="2800" b="0" dirty="0" smtClean="0">
                <a:solidFill>
                  <a:schemeClr val="accent2"/>
                </a:solidFill>
                <a:latin typeface="+mj-lt"/>
              </a:rPr>
              <a:t>system.</a:t>
            </a:r>
            <a:endParaRPr lang="en-US" sz="2800" b="0" dirty="0">
              <a:solidFill>
                <a:schemeClr val="accent2"/>
              </a:solidFill>
              <a:latin typeface="+mj-lt"/>
            </a:endParaRPr>
          </a:p>
        </p:txBody>
      </p:sp>
      <p:sp>
        <p:nvSpPr>
          <p:cNvPr id="35845" name="Rectangle 5"/>
          <p:cNvSpPr>
            <a:spLocks noChangeArrowheads="1"/>
          </p:cNvSpPr>
          <p:nvPr/>
        </p:nvSpPr>
        <p:spPr bwMode="auto">
          <a:xfrm>
            <a:off x="228600" y="2808288"/>
            <a:ext cx="8915400" cy="257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285750" indent="-285750">
              <a:lnSpc>
                <a:spcPct val="90000"/>
              </a:lnSpc>
              <a:spcBef>
                <a:spcPct val="30000"/>
              </a:spcBef>
              <a:buSzPct val="95000"/>
              <a:buFontTx/>
              <a:buChar char="•"/>
            </a:pPr>
            <a:r>
              <a:rPr lang="en-US" dirty="0">
                <a:solidFill>
                  <a:schemeClr val="tx1"/>
                </a:solidFill>
              </a:rPr>
              <a:t>Emergent properties exist at system level</a:t>
            </a:r>
          </a:p>
          <a:p>
            <a:pPr marL="685800" lvl="1" indent="-228600">
              <a:lnSpc>
                <a:spcPct val="90000"/>
              </a:lnSpc>
              <a:spcBef>
                <a:spcPct val="30000"/>
              </a:spcBef>
              <a:buSzPct val="95000"/>
              <a:buFontTx/>
              <a:buChar char="•"/>
            </a:pPr>
            <a:r>
              <a:rPr lang="en-US" dirty="0">
                <a:solidFill>
                  <a:schemeClr val="tx1"/>
                </a:solidFill>
              </a:rPr>
              <a:t>The key is the </a:t>
            </a:r>
            <a:r>
              <a:rPr lang="en-US" dirty="0">
                <a:solidFill>
                  <a:srgbClr val="C00000"/>
                </a:solidFill>
              </a:rPr>
              <a:t>interaction of a system with its environment</a:t>
            </a:r>
          </a:p>
          <a:p>
            <a:pPr marL="285750" indent="-285750">
              <a:lnSpc>
                <a:spcPct val="90000"/>
              </a:lnSpc>
              <a:spcBef>
                <a:spcPct val="30000"/>
              </a:spcBef>
              <a:buSzPct val="95000"/>
              <a:buFontTx/>
              <a:buChar char="•"/>
            </a:pPr>
            <a:r>
              <a:rPr lang="en-US" dirty="0">
                <a:solidFill>
                  <a:schemeClr val="tx1"/>
                </a:solidFill>
              </a:rPr>
              <a:t>Emergent properties do </a:t>
            </a:r>
            <a:r>
              <a:rPr lang="en-US" strike="sngStrike" dirty="0">
                <a:solidFill>
                  <a:srgbClr val="C00000"/>
                </a:solidFill>
              </a:rPr>
              <a:t>not</a:t>
            </a:r>
            <a:r>
              <a:rPr lang="en-US" dirty="0">
                <a:solidFill>
                  <a:schemeClr val="tx1"/>
                </a:solidFill>
              </a:rPr>
              <a:t> exist at component level </a:t>
            </a:r>
          </a:p>
          <a:p>
            <a:pPr marL="685800" lvl="1" indent="-228600">
              <a:lnSpc>
                <a:spcPct val="90000"/>
              </a:lnSpc>
              <a:spcBef>
                <a:spcPct val="30000"/>
              </a:spcBef>
              <a:buSzPct val="95000"/>
              <a:buFont typeface="Arial" charset="0"/>
              <a:buChar char="–"/>
            </a:pPr>
            <a:r>
              <a:rPr lang="en-US" sz="1800" dirty="0">
                <a:solidFill>
                  <a:schemeClr val="tx1"/>
                </a:solidFill>
              </a:rPr>
              <a:t>But individual component design can have a profound effect on emergent properties</a:t>
            </a:r>
          </a:p>
          <a:p>
            <a:pPr marL="685800" lvl="1" indent="-228600">
              <a:lnSpc>
                <a:spcPct val="90000"/>
              </a:lnSpc>
              <a:spcBef>
                <a:spcPct val="30000"/>
              </a:spcBef>
              <a:buSzPct val="95000"/>
              <a:buFont typeface="Arial" charset="0"/>
              <a:buChar char="–"/>
            </a:pPr>
            <a:r>
              <a:rPr lang="en-US" sz="1800" dirty="0">
                <a:solidFill>
                  <a:schemeClr val="tx1"/>
                </a:solidFill>
              </a:rPr>
              <a:t>Safety and Security are classic emergent properties</a:t>
            </a:r>
          </a:p>
        </p:txBody>
      </p:sp>
      <p:sp>
        <p:nvSpPr>
          <p:cNvPr id="4105" name="Rectangle 3"/>
          <p:cNvSpPr>
            <a:spLocks noChangeArrowheads="1"/>
          </p:cNvSpPr>
          <p:nvPr/>
        </p:nvSpPr>
        <p:spPr bwMode="auto">
          <a:xfrm>
            <a:off x="266700" y="1157288"/>
            <a:ext cx="8915400"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285750" indent="-285750">
              <a:lnSpc>
                <a:spcPct val="90000"/>
              </a:lnSpc>
              <a:spcBef>
                <a:spcPct val="30000"/>
              </a:spcBef>
              <a:buSzPct val="95000"/>
              <a:buFontTx/>
              <a:buChar char="•"/>
            </a:pPr>
            <a:r>
              <a:rPr lang="en-US">
                <a:solidFill>
                  <a:schemeClr val="tx1"/>
                </a:solidFill>
              </a:rPr>
              <a:t>General definition:</a:t>
            </a:r>
          </a:p>
        </p:txBody>
      </p:sp>
      <p:sp>
        <p:nvSpPr>
          <p:cNvPr id="11" name="TextBox 10"/>
          <p:cNvSpPr txBox="1"/>
          <p:nvPr/>
        </p:nvSpPr>
        <p:spPr>
          <a:xfrm>
            <a:off x="195309" y="6187736"/>
            <a:ext cx="6928822" cy="307777"/>
          </a:xfrm>
          <a:prstGeom prst="rect">
            <a:avLst/>
          </a:prstGeom>
          <a:solidFill>
            <a:srgbClr val="FFC000"/>
          </a:solidFill>
        </p:spPr>
        <p:txBody>
          <a:bodyPr wrap="square" rtlCol="0">
            <a:spAutoFit/>
          </a:bodyPr>
          <a:lstStyle/>
          <a:p>
            <a:r>
              <a:rPr lang="en-US" sz="1400" dirty="0" smtClean="0">
                <a:solidFill>
                  <a:srgbClr val="C00000"/>
                </a:solidFill>
              </a:rPr>
              <a:t>Slides by Paul </a:t>
            </a:r>
            <a:r>
              <a:rPr lang="en-US" sz="1400" dirty="0" err="1" smtClean="0">
                <a:solidFill>
                  <a:srgbClr val="C00000"/>
                </a:solidFill>
              </a:rPr>
              <a:t>Ammann</a:t>
            </a:r>
            <a:r>
              <a:rPr lang="en-US" sz="1400" baseline="0" dirty="0" smtClean="0">
                <a:solidFill>
                  <a:srgbClr val="C00000"/>
                </a:solidFill>
              </a:rPr>
              <a:t> and Jeff Offutt with some </a:t>
            </a:r>
            <a:r>
              <a:rPr lang="en-US" sz="1400" baseline="0" dirty="0" err="1" smtClean="0">
                <a:solidFill>
                  <a:srgbClr val="C00000"/>
                </a:solidFill>
              </a:rPr>
              <a:t>modifcations</a:t>
            </a:r>
            <a:r>
              <a:rPr lang="en-US" sz="1400" baseline="0" dirty="0" smtClean="0">
                <a:solidFill>
                  <a:srgbClr val="C00000"/>
                </a:solidFill>
              </a:rPr>
              <a:t> by </a:t>
            </a:r>
            <a:r>
              <a:rPr lang="en-US" sz="1400" baseline="0" dirty="0" err="1" smtClean="0">
                <a:solidFill>
                  <a:srgbClr val="C00000"/>
                </a:solidFill>
              </a:rPr>
              <a:t>Prem</a:t>
            </a:r>
            <a:r>
              <a:rPr lang="en-US" sz="1400" baseline="0" dirty="0" smtClean="0">
                <a:solidFill>
                  <a:srgbClr val="C00000"/>
                </a:solidFill>
              </a:rPr>
              <a:t> Uppuluri.</a:t>
            </a:r>
            <a:endParaRPr lang="en-US" sz="1400" dirty="0">
              <a:solidFill>
                <a:srgbClr val="C00000"/>
              </a:solidFill>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35844"/>
                                        </p:tgtEl>
                                        <p:attrNameLst>
                                          <p:attrName>style.visibility</p:attrName>
                                        </p:attrNameLst>
                                      </p:cBhvr>
                                      <p:to>
                                        <p:strVal val="visible"/>
                                      </p:to>
                                    </p:set>
                                    <p:animEffect transition="in" filter="dissolve">
                                      <p:cBhvr>
                                        <p:cTn id="7" dur="500"/>
                                        <p:tgtEl>
                                          <p:spTgt spid="3584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5845"/>
                                        </p:tgtEl>
                                        <p:attrNameLst>
                                          <p:attrName>style.visibility</p:attrName>
                                        </p:attrNameLst>
                                      </p:cBhvr>
                                      <p:to>
                                        <p:strVal val="visible"/>
                                      </p:to>
                                    </p:set>
                                    <p:animEffect transition="in" filter="wipe(up)">
                                      <p:cBhvr>
                                        <p:cTn id="12" dur="1000"/>
                                        <p:tgtEl>
                                          <p:spTgt spid="3584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5366">
                                            <p:txEl>
                                              <p:pRg st="0" end="0"/>
                                            </p:txEl>
                                          </p:spTgt>
                                        </p:tgtEl>
                                        <p:attrNameLst>
                                          <p:attrName>style.visibility</p:attrName>
                                        </p:attrNameLst>
                                      </p:cBhvr>
                                      <p:to>
                                        <p:strVal val="visible"/>
                                      </p:to>
                                    </p:set>
                                    <p:animEffect transition="in" filter="blinds(horizontal)">
                                      <p:cBhvr>
                                        <p:cTn id="17" dur="500"/>
                                        <p:tgtEl>
                                          <p:spTgt spid="1536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6" grpId="0" build="p"/>
      <p:bldP spid="35844" grpId="0" animBg="1"/>
      <p:bldP spid="3584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n-US"/>
              <a:t>Save, reopen, and submit!</a:t>
            </a:r>
          </a:p>
        </p:txBody>
      </p:sp>
      <p:pic>
        <p:nvPicPr>
          <p:cNvPr id="99331" name="Picture 4"/>
          <p:cNvPicPr>
            <a:picLocks noChangeAspect="1" noChangeArrowheads="1"/>
          </p:cNvPicPr>
          <p:nvPr/>
        </p:nvPicPr>
        <p:blipFill>
          <a:blip r:embed="rId3"/>
          <a:srcRect l="13583" t="16833" r="33792" b="45056"/>
          <a:stretch>
            <a:fillRect/>
          </a:stretch>
        </p:blipFill>
        <p:spPr bwMode="auto">
          <a:xfrm>
            <a:off x="1027113" y="2014538"/>
            <a:ext cx="7508875" cy="4078287"/>
          </a:xfrm>
          <a:prstGeom prst="rect">
            <a:avLst/>
          </a:prstGeom>
          <a:noFill/>
          <a:ln w="9525">
            <a:noFill/>
            <a:miter lim="800000"/>
            <a:headEnd/>
            <a:tailEnd/>
          </a:ln>
        </p:spPr>
      </p:pic>
      <p:sp>
        <p:nvSpPr>
          <p:cNvPr id="99332" name="Rectangle 5"/>
          <p:cNvSpPr>
            <a:spLocks noChangeArrowheads="1"/>
          </p:cNvSpPr>
          <p:nvPr/>
        </p:nvSpPr>
        <p:spPr bwMode="auto">
          <a:xfrm>
            <a:off x="5967413" y="4090988"/>
            <a:ext cx="1804987" cy="288925"/>
          </a:xfrm>
          <a:prstGeom prst="rect">
            <a:avLst/>
          </a:prstGeom>
          <a:solidFill>
            <a:srgbClr val="FF0000">
              <a:alpha val="50195"/>
            </a:srgbClr>
          </a:solidFill>
          <a:ln w="9525">
            <a:solidFill>
              <a:schemeClr val="tx1"/>
            </a:solidFill>
            <a:miter lim="800000"/>
            <a:headEnd/>
            <a:tailEnd/>
          </a:ln>
        </p:spPr>
        <p:txBody>
          <a:bodyPr wrap="none" anchor="ctr">
            <a:prstTxWarp prst="textNoShape">
              <a:avLst/>
            </a:prstTxWarp>
          </a:bodyPr>
          <a:lstStyle/>
          <a:p>
            <a:endParaRPr lang="en-US"/>
          </a:p>
        </p:txBody>
      </p:sp>
      <p:sp>
        <p:nvSpPr>
          <p:cNvPr id="5" name="TextBox 4"/>
          <p:cNvSpPr txBox="1"/>
          <p:nvPr/>
        </p:nvSpPr>
        <p:spPr>
          <a:xfrm>
            <a:off x="1143000" y="838200"/>
            <a:ext cx="7315200" cy="400110"/>
          </a:xfrm>
          <a:prstGeom prst="rect">
            <a:avLst/>
          </a:prstGeom>
          <a:noFill/>
        </p:spPr>
        <p:txBody>
          <a:bodyPr wrap="square" rtlCol="0">
            <a:spAutoFit/>
          </a:bodyPr>
          <a:lstStyle/>
          <a:p>
            <a:r>
              <a:rPr lang="en-US" dirty="0" smtClean="0">
                <a:solidFill>
                  <a:schemeClr val="tx1"/>
                </a:solidFill>
              </a:rPr>
              <a:t>STEP 6: Saves the new html file. </a:t>
            </a:r>
            <a:endParaRPr lang="en-US" dirty="0">
              <a:solidFill>
                <a:schemeClr val="tx1"/>
              </a:solidFill>
            </a:endParaRPr>
          </a:p>
        </p:txBody>
      </p:sp>
      <p:sp>
        <p:nvSpPr>
          <p:cNvPr id="6" name="Footer Placeholder 4"/>
          <p:cNvSpPr txBox="1">
            <a:spLocks/>
          </p:cNvSpPr>
          <p:nvPr/>
        </p:nvSpPr>
        <p:spPr bwMode="auto">
          <a:xfrm>
            <a:off x="5562600" y="5554662"/>
            <a:ext cx="3048000" cy="777875"/>
          </a:xfrm>
          <a:prstGeom prst="rect">
            <a:avLst/>
          </a:prstGeom>
          <a:noFill/>
          <a:ln w="9525">
            <a:noFill/>
            <a:miter lim="800000"/>
            <a:headEnd/>
            <a:tailEnd/>
          </a:ln>
        </p:spPr>
        <p:txBody>
          <a:bodyPr anchor="ctr">
            <a:prstTxWarp prst="textNoShape">
              <a:avLst/>
            </a:prstTxWarp>
          </a:bodyPr>
          <a:lstStyle/>
          <a:p>
            <a:pPr algn="ctr"/>
            <a:r>
              <a:rPr lang="en-US" sz="1200" i="1" dirty="0" smtClean="0">
                <a:solidFill>
                  <a:srgbClr val="898989"/>
                </a:solidFill>
                <a:latin typeface="Calibri" charset="0"/>
              </a:rPr>
              <a:t>Example slide provided with the textbook: </a:t>
            </a:r>
            <a:r>
              <a:rPr lang="en-US" sz="1200" dirty="0" smtClean="0">
                <a:solidFill>
                  <a:srgbClr val="898989"/>
                </a:solidFill>
                <a:latin typeface="Calibri" charset="0"/>
              </a:rPr>
              <a:t>Foundations of Security: </a:t>
            </a:r>
            <a:r>
              <a:rPr lang="en-US" sz="1200" i="1" dirty="0" smtClean="0">
                <a:solidFill>
                  <a:srgbClr val="898989"/>
                </a:solidFill>
                <a:latin typeface="Calibri" charset="0"/>
              </a:rPr>
              <a:t>Neil </a:t>
            </a:r>
            <a:r>
              <a:rPr lang="en-US" sz="1200" i="1" dirty="0" err="1" smtClean="0">
                <a:solidFill>
                  <a:srgbClr val="898989"/>
                </a:solidFill>
                <a:latin typeface="Calibri" charset="0"/>
              </a:rPr>
              <a:t>Daswani</a:t>
            </a:r>
            <a:r>
              <a:rPr lang="en-US" sz="1200" i="1" dirty="0" smtClean="0">
                <a:solidFill>
                  <a:srgbClr val="898989"/>
                </a:solidFill>
                <a:latin typeface="Calibri" charset="0"/>
              </a:rPr>
              <a:t> et al.  </a:t>
            </a:r>
            <a:endParaRPr lang="en-US" sz="1200" dirty="0" smtClean="0">
              <a:solidFill>
                <a:srgbClr val="898989"/>
              </a:solidFill>
              <a:latin typeface="Calibri" charset="0"/>
            </a:endParaRPr>
          </a:p>
          <a:p>
            <a:pPr algn="ctr"/>
            <a:r>
              <a:rPr lang="en-US" sz="1200" dirty="0" smtClean="0">
                <a:solidFill>
                  <a:srgbClr val="898989"/>
                </a:solidFill>
                <a:latin typeface="Calibri" charset="0"/>
              </a:rPr>
              <a:t>©Neil </a:t>
            </a:r>
            <a:r>
              <a:rPr lang="en-US" sz="1200" dirty="0" err="1" smtClean="0">
                <a:solidFill>
                  <a:srgbClr val="898989"/>
                </a:solidFill>
                <a:latin typeface="Calibri" charset="0"/>
              </a:rPr>
              <a:t>Daswani</a:t>
            </a:r>
            <a:endParaRPr lang="en-US" sz="1200" dirty="0">
              <a:solidFill>
                <a:srgbClr val="898989"/>
              </a:solidFill>
              <a:latin typeface="Calibri" charset="0"/>
            </a:endParaRPr>
          </a:p>
        </p:txBody>
      </p:sp>
    </p:spTree>
    <p:extLst>
      <p:ext uri="{BB962C8B-B14F-4D97-AF65-F5344CB8AC3E}">
        <p14:creationId xmlns:p14="http://schemas.microsoft.com/office/powerpoint/2010/main" val="31784396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r>
              <a:rPr lang="en-US" sz="2400"/>
              <a:t>Confirm Order: attack.html</a:t>
            </a:r>
          </a:p>
        </p:txBody>
      </p:sp>
      <p:pic>
        <p:nvPicPr>
          <p:cNvPr id="101379" name="Picture 4"/>
          <p:cNvPicPr>
            <a:picLocks noChangeAspect="1" noChangeArrowheads="1"/>
          </p:cNvPicPr>
          <p:nvPr/>
        </p:nvPicPr>
        <p:blipFill>
          <a:blip r:embed="rId2"/>
          <a:srcRect r="39479" b="55292"/>
          <a:stretch>
            <a:fillRect/>
          </a:stretch>
        </p:blipFill>
        <p:spPr bwMode="auto">
          <a:xfrm>
            <a:off x="1003300" y="1919288"/>
            <a:ext cx="7535863" cy="4175125"/>
          </a:xfrm>
          <a:prstGeom prst="rect">
            <a:avLst/>
          </a:prstGeom>
          <a:noFill/>
          <a:ln w="9525">
            <a:noFill/>
            <a:miter lim="800000"/>
            <a:headEnd/>
            <a:tailEnd/>
          </a:ln>
        </p:spPr>
      </p:pic>
      <p:sp>
        <p:nvSpPr>
          <p:cNvPr id="4" name="TextBox 3"/>
          <p:cNvSpPr txBox="1"/>
          <p:nvPr/>
        </p:nvSpPr>
        <p:spPr>
          <a:xfrm>
            <a:off x="1143000" y="838200"/>
            <a:ext cx="7315200" cy="400110"/>
          </a:xfrm>
          <a:prstGeom prst="rect">
            <a:avLst/>
          </a:prstGeom>
          <a:noFill/>
        </p:spPr>
        <p:txBody>
          <a:bodyPr wrap="square" rtlCol="0">
            <a:spAutoFit/>
          </a:bodyPr>
          <a:lstStyle/>
          <a:p>
            <a:r>
              <a:rPr lang="en-US" dirty="0" smtClean="0">
                <a:solidFill>
                  <a:schemeClr val="tx1"/>
                </a:solidFill>
              </a:rPr>
              <a:t>STEP 7: Sends the request off by clicking on “yes”.. </a:t>
            </a:r>
            <a:endParaRPr lang="en-US" dirty="0">
              <a:solidFill>
                <a:schemeClr val="tx1"/>
              </a:solidFill>
            </a:endParaRPr>
          </a:p>
        </p:txBody>
      </p:sp>
      <p:sp>
        <p:nvSpPr>
          <p:cNvPr id="5" name="Footer Placeholder 4"/>
          <p:cNvSpPr txBox="1">
            <a:spLocks/>
          </p:cNvSpPr>
          <p:nvPr/>
        </p:nvSpPr>
        <p:spPr bwMode="auto">
          <a:xfrm>
            <a:off x="5562600" y="5554662"/>
            <a:ext cx="3048000" cy="777875"/>
          </a:xfrm>
          <a:prstGeom prst="rect">
            <a:avLst/>
          </a:prstGeom>
          <a:noFill/>
          <a:ln w="9525">
            <a:noFill/>
            <a:miter lim="800000"/>
            <a:headEnd/>
            <a:tailEnd/>
          </a:ln>
        </p:spPr>
        <p:txBody>
          <a:bodyPr anchor="ctr">
            <a:prstTxWarp prst="textNoShape">
              <a:avLst/>
            </a:prstTxWarp>
          </a:bodyPr>
          <a:lstStyle/>
          <a:p>
            <a:pPr algn="ctr"/>
            <a:r>
              <a:rPr lang="en-US" sz="1200" i="1" dirty="0" smtClean="0">
                <a:solidFill>
                  <a:srgbClr val="898989"/>
                </a:solidFill>
                <a:latin typeface="Calibri" charset="0"/>
              </a:rPr>
              <a:t>Example slide provided with the textbook: </a:t>
            </a:r>
            <a:r>
              <a:rPr lang="en-US" sz="1200" dirty="0" smtClean="0">
                <a:solidFill>
                  <a:srgbClr val="898989"/>
                </a:solidFill>
                <a:latin typeface="Calibri" charset="0"/>
              </a:rPr>
              <a:t>Foundations of Security: </a:t>
            </a:r>
            <a:r>
              <a:rPr lang="en-US" sz="1200" i="1" dirty="0" smtClean="0">
                <a:solidFill>
                  <a:srgbClr val="898989"/>
                </a:solidFill>
                <a:latin typeface="Calibri" charset="0"/>
              </a:rPr>
              <a:t>Neil </a:t>
            </a:r>
            <a:r>
              <a:rPr lang="en-US" sz="1200" i="1" dirty="0" err="1" smtClean="0">
                <a:solidFill>
                  <a:srgbClr val="898989"/>
                </a:solidFill>
                <a:latin typeface="Calibri" charset="0"/>
              </a:rPr>
              <a:t>Daswani</a:t>
            </a:r>
            <a:r>
              <a:rPr lang="en-US" sz="1200" i="1" dirty="0" smtClean="0">
                <a:solidFill>
                  <a:srgbClr val="898989"/>
                </a:solidFill>
                <a:latin typeface="Calibri" charset="0"/>
              </a:rPr>
              <a:t> et al.  </a:t>
            </a:r>
            <a:endParaRPr lang="en-US" sz="1200" dirty="0" smtClean="0">
              <a:solidFill>
                <a:srgbClr val="898989"/>
              </a:solidFill>
              <a:latin typeface="Calibri" charset="0"/>
            </a:endParaRPr>
          </a:p>
          <a:p>
            <a:pPr algn="ctr"/>
            <a:r>
              <a:rPr lang="en-US" sz="1200" dirty="0" smtClean="0">
                <a:solidFill>
                  <a:srgbClr val="898989"/>
                </a:solidFill>
                <a:latin typeface="Calibri" charset="0"/>
              </a:rPr>
              <a:t>©Neil </a:t>
            </a:r>
            <a:r>
              <a:rPr lang="en-US" sz="1200" dirty="0" err="1" smtClean="0">
                <a:solidFill>
                  <a:srgbClr val="898989"/>
                </a:solidFill>
                <a:latin typeface="Calibri" charset="0"/>
              </a:rPr>
              <a:t>Daswani</a:t>
            </a:r>
            <a:endParaRPr lang="en-US" sz="1200" dirty="0">
              <a:solidFill>
                <a:srgbClr val="898989"/>
              </a:solidFill>
              <a:latin typeface="Calibri" charset="0"/>
            </a:endParaRPr>
          </a:p>
        </p:txBody>
      </p:sp>
    </p:spTree>
    <p:extLst>
      <p:ext uri="{BB962C8B-B14F-4D97-AF65-F5344CB8AC3E}">
        <p14:creationId xmlns:p14="http://schemas.microsoft.com/office/powerpoint/2010/main" val="12384095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Here are a </a:t>
            </a:r>
            <a:r>
              <a:rPr lang="en-US" dirty="0" smtClean="0"/>
              <a:t>few other un-intended behavioral test cases. </a:t>
            </a:r>
            <a:endParaRPr lang="en-US" dirty="0"/>
          </a:p>
        </p:txBody>
      </p:sp>
      <p:sp>
        <p:nvSpPr>
          <p:cNvPr id="3" name="Content Placeholder 2"/>
          <p:cNvSpPr>
            <a:spLocks noGrp="1"/>
          </p:cNvSpPr>
          <p:nvPr>
            <p:ph idx="1"/>
          </p:nvPr>
        </p:nvSpPr>
        <p:spPr/>
        <p:txBody>
          <a:bodyPr/>
          <a:lstStyle/>
          <a:p>
            <a:r>
              <a:rPr lang="en-US" dirty="0" smtClean="0"/>
              <a:t>User can skip the authentication in some cases. Test case would be to directly access the site.</a:t>
            </a:r>
          </a:p>
          <a:p>
            <a:endParaRPr lang="en-US" dirty="0"/>
          </a:p>
          <a:p>
            <a:r>
              <a:rPr lang="en-US" dirty="0" smtClean="0"/>
              <a:t>enter a long username/password.</a:t>
            </a:r>
          </a:p>
          <a:p>
            <a:endParaRPr lang="en-US" dirty="0"/>
          </a:p>
          <a:p>
            <a:r>
              <a:rPr lang="en-US" dirty="0" smtClean="0"/>
              <a:t>Enter a password with some escape characters.</a:t>
            </a:r>
          </a:p>
          <a:p>
            <a:endParaRPr lang="en-US" dirty="0"/>
          </a:p>
          <a:p>
            <a:pPr marL="0" indent="0">
              <a:buNone/>
            </a:pPr>
            <a:endParaRPr lang="en-US" dirty="0"/>
          </a:p>
        </p:txBody>
      </p:sp>
      <p:sp>
        <p:nvSpPr>
          <p:cNvPr id="5" name="Footer Placeholder 4"/>
          <p:cNvSpPr>
            <a:spLocks noGrp="1"/>
          </p:cNvSpPr>
          <p:nvPr>
            <p:ph type="ftr" sz="quarter" idx="11"/>
          </p:nvPr>
        </p:nvSpPr>
        <p:spPr/>
        <p:txBody>
          <a:bodyPr/>
          <a:lstStyle/>
          <a:p>
            <a:pPr>
              <a:defRPr/>
            </a:pPr>
            <a:r>
              <a:rPr lang="en-US" smtClean="0"/>
              <a:t>© Ammann &amp; Offutt</a:t>
            </a:r>
            <a:endParaRPr lang="en-US"/>
          </a:p>
        </p:txBody>
      </p:sp>
      <p:sp>
        <p:nvSpPr>
          <p:cNvPr id="6" name="Slide Number Placeholder 5"/>
          <p:cNvSpPr>
            <a:spLocks noGrp="1"/>
          </p:cNvSpPr>
          <p:nvPr>
            <p:ph type="sldNum" sz="quarter" idx="12"/>
          </p:nvPr>
        </p:nvSpPr>
        <p:spPr/>
        <p:txBody>
          <a:bodyPr/>
          <a:lstStyle/>
          <a:p>
            <a:pPr>
              <a:defRPr/>
            </a:pPr>
            <a:fld id="{5764BE1A-A700-44E2-B0A0-C457656B6684}" type="slidenum">
              <a:rPr lang="en-US" smtClean="0"/>
              <a:pPr>
                <a:defRPr/>
              </a:pPr>
              <a:t>32</a:t>
            </a:fld>
            <a:endParaRPr lang="en-US"/>
          </a:p>
        </p:txBody>
      </p:sp>
      <p:sp>
        <p:nvSpPr>
          <p:cNvPr id="7" name="TextBox 6"/>
          <p:cNvSpPr txBox="1"/>
          <p:nvPr/>
        </p:nvSpPr>
        <p:spPr>
          <a:xfrm>
            <a:off x="195309" y="6187736"/>
            <a:ext cx="6928822" cy="307777"/>
          </a:xfrm>
          <a:prstGeom prst="rect">
            <a:avLst/>
          </a:prstGeom>
          <a:solidFill>
            <a:srgbClr val="FFC000"/>
          </a:solidFill>
        </p:spPr>
        <p:txBody>
          <a:bodyPr wrap="square" rtlCol="0">
            <a:spAutoFit/>
          </a:bodyPr>
          <a:lstStyle/>
          <a:p>
            <a:r>
              <a:rPr lang="en-US" sz="1400" dirty="0" smtClean="0">
                <a:solidFill>
                  <a:srgbClr val="C00000"/>
                </a:solidFill>
              </a:rPr>
              <a:t>Slides by Paul </a:t>
            </a:r>
            <a:r>
              <a:rPr lang="en-US" sz="1400" dirty="0" err="1" smtClean="0">
                <a:solidFill>
                  <a:srgbClr val="C00000"/>
                </a:solidFill>
              </a:rPr>
              <a:t>Ammann</a:t>
            </a:r>
            <a:r>
              <a:rPr lang="en-US" sz="1400" baseline="0" dirty="0" smtClean="0">
                <a:solidFill>
                  <a:srgbClr val="C00000"/>
                </a:solidFill>
              </a:rPr>
              <a:t> and Jeff Offutt with some </a:t>
            </a:r>
            <a:r>
              <a:rPr lang="en-US" sz="1400" baseline="0" dirty="0" err="1" smtClean="0">
                <a:solidFill>
                  <a:srgbClr val="C00000"/>
                </a:solidFill>
              </a:rPr>
              <a:t>modifcations</a:t>
            </a:r>
            <a:r>
              <a:rPr lang="en-US" sz="1400" baseline="0" dirty="0" smtClean="0">
                <a:solidFill>
                  <a:srgbClr val="C00000"/>
                </a:solidFill>
              </a:rPr>
              <a:t> by </a:t>
            </a:r>
            <a:r>
              <a:rPr lang="en-US" sz="1400" baseline="0" dirty="0" err="1" smtClean="0">
                <a:solidFill>
                  <a:srgbClr val="C00000"/>
                </a:solidFill>
              </a:rPr>
              <a:t>Prem</a:t>
            </a:r>
            <a:r>
              <a:rPr lang="en-US" sz="1400" baseline="0" dirty="0" smtClean="0">
                <a:solidFill>
                  <a:srgbClr val="C00000"/>
                </a:solidFill>
              </a:rPr>
              <a:t> Uppuluri.</a:t>
            </a:r>
            <a:endParaRPr lang="en-US" sz="1400" dirty="0">
              <a:solidFill>
                <a:srgbClr val="C00000"/>
              </a:solidFill>
            </a:endParaRPr>
          </a:p>
        </p:txBody>
      </p:sp>
    </p:spTree>
    <p:extLst>
      <p:ext uri="{BB962C8B-B14F-4D97-AF65-F5344CB8AC3E}">
        <p14:creationId xmlns:p14="http://schemas.microsoft.com/office/powerpoint/2010/main" val="418647318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2"/>
          <p:cNvSpPr>
            <a:spLocks noGrp="1" noChangeArrowheads="1"/>
          </p:cNvSpPr>
          <p:nvPr>
            <p:ph type="title"/>
          </p:nvPr>
        </p:nvSpPr>
        <p:spPr/>
        <p:txBody>
          <a:bodyPr/>
          <a:lstStyle/>
          <a:p>
            <a:r>
              <a:rPr lang="en-US" smtClean="0"/>
              <a:t>Summary</a:t>
            </a:r>
          </a:p>
        </p:txBody>
      </p:sp>
      <p:sp>
        <p:nvSpPr>
          <p:cNvPr id="9222" name="Rectangle 3"/>
          <p:cNvSpPr>
            <a:spLocks noGrp="1" noChangeArrowheads="1"/>
          </p:cNvSpPr>
          <p:nvPr>
            <p:ph idx="1"/>
          </p:nvPr>
        </p:nvSpPr>
        <p:spPr>
          <a:xfrm>
            <a:off x="114300" y="1004888"/>
            <a:ext cx="8915400" cy="4852987"/>
          </a:xfrm>
        </p:spPr>
        <p:txBody>
          <a:bodyPr/>
          <a:lstStyle/>
          <a:p>
            <a:r>
              <a:rPr lang="en-US" sz="2000" dirty="0" smtClean="0"/>
              <a:t>Most “real” systems have </a:t>
            </a:r>
            <a:r>
              <a:rPr lang="en-US" sz="2000" dirty="0" smtClean="0"/>
              <a:t>security </a:t>
            </a:r>
            <a:r>
              <a:rPr lang="en-US" sz="2000" dirty="0" smtClean="0"/>
              <a:t>requirements</a:t>
            </a:r>
          </a:p>
          <a:p>
            <a:r>
              <a:rPr lang="en-US" sz="2000" dirty="0" smtClean="0"/>
              <a:t>Emergent properties only exist at the system level</a:t>
            </a:r>
          </a:p>
          <a:p>
            <a:pPr lvl="1"/>
            <a:r>
              <a:rPr lang="en-US" sz="1800" dirty="0" smtClean="0"/>
              <a:t>Think about the interaction between a system and its environment</a:t>
            </a:r>
          </a:p>
          <a:p>
            <a:pPr lvl="1"/>
            <a:r>
              <a:rPr lang="en-US" sz="1800" dirty="0" smtClean="0"/>
              <a:t>Components, by themselves, don’t exhibit emergent </a:t>
            </a:r>
            <a:r>
              <a:rPr lang="en-US" sz="1800" dirty="0" smtClean="0"/>
              <a:t>properties</a:t>
            </a:r>
          </a:p>
          <a:p>
            <a:pPr marL="457200" lvl="1" indent="0">
              <a:buNone/>
            </a:pPr>
            <a:endParaRPr lang="en-US" sz="1800" dirty="0" smtClean="0"/>
          </a:p>
          <a:p>
            <a:r>
              <a:rPr lang="en-US" sz="2000" dirty="0" smtClean="0"/>
              <a:t>Emergent property requirements are better understood by </a:t>
            </a:r>
            <a:r>
              <a:rPr lang="en-US" sz="2000" b="1" u="sng" dirty="0" smtClean="0">
                <a:solidFill>
                  <a:srgbClr val="C00000"/>
                </a:solidFill>
              </a:rPr>
              <a:t>domain experts than by software developers</a:t>
            </a:r>
          </a:p>
          <a:p>
            <a:pPr lvl="1"/>
            <a:r>
              <a:rPr lang="en-US" sz="1800" dirty="0" smtClean="0"/>
              <a:t>Communication is essential</a:t>
            </a:r>
          </a:p>
          <a:p>
            <a:r>
              <a:rPr lang="en-US" sz="2000" dirty="0" smtClean="0"/>
              <a:t>Successfully addressing emergent properties requires careful attention at ALL phases of the software development life cycle</a:t>
            </a:r>
          </a:p>
          <a:p>
            <a:pPr lvl="1"/>
            <a:r>
              <a:rPr lang="en-US" sz="1800" dirty="0" smtClean="0"/>
              <a:t>Safety and Security cannot be “tested in” at the end </a:t>
            </a:r>
          </a:p>
          <a:p>
            <a:pPr lvl="1"/>
            <a:r>
              <a:rPr lang="en-US" sz="1800" dirty="0" smtClean="0"/>
              <a:t>Testing is only one </a:t>
            </a:r>
            <a:r>
              <a:rPr lang="en-US" sz="1800" dirty="0" smtClean="0"/>
              <a:t>tools </a:t>
            </a:r>
            <a:endParaRPr lang="en-US" sz="1800" dirty="0" smtClean="0"/>
          </a:p>
        </p:txBody>
      </p:sp>
      <p:sp>
        <p:nvSpPr>
          <p:cNvPr id="9218" name="Rectangle 2"/>
          <p:cNvSpPr>
            <a:spLocks noGrp="1" noChangeArrowheads="1"/>
          </p:cNvSpPr>
          <p:nvPr>
            <p:ph type="dt" sz="half"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r>
              <a:rPr lang="en-US" sz="900" b="0">
                <a:solidFill>
                  <a:schemeClr val="tx1"/>
                </a:solidFill>
                <a:latin typeface="Arial" charset="0"/>
              </a:rPr>
              <a:t>Introduction to Software Testing  (Ch 9.2)</a:t>
            </a:r>
          </a:p>
        </p:txBody>
      </p:sp>
      <p:sp>
        <p:nvSpPr>
          <p:cNvPr id="9219" name="Rectangle 3"/>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r>
              <a:rPr lang="en-US" sz="900" b="0" smtClean="0">
                <a:solidFill>
                  <a:schemeClr val="tx1"/>
                </a:solidFill>
                <a:latin typeface="Arial" charset="0"/>
              </a:rPr>
              <a:t>© Ammann &amp; Offutt</a:t>
            </a:r>
          </a:p>
        </p:txBody>
      </p:sp>
      <p:sp>
        <p:nvSpPr>
          <p:cNvPr id="9220" name="Rectangle 4"/>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fld id="{1875C97D-7B1B-43A6-B08E-D714BB37E9A1}" type="slidenum">
              <a:rPr lang="en-US" sz="900" b="0" smtClean="0">
                <a:solidFill>
                  <a:schemeClr val="tx1"/>
                </a:solidFill>
                <a:latin typeface="Arial" charset="0"/>
              </a:rPr>
              <a:pPr/>
              <a:t>33</a:t>
            </a:fld>
            <a:endParaRPr lang="en-US" sz="900" b="0" smtClean="0">
              <a:solidFill>
                <a:schemeClr val="tx1"/>
              </a:solidFill>
              <a:latin typeface="Arial" charset="0"/>
            </a:endParaRPr>
          </a:p>
        </p:txBody>
      </p:sp>
      <p:sp>
        <p:nvSpPr>
          <p:cNvPr id="7" name="TextBox 6"/>
          <p:cNvSpPr txBox="1"/>
          <p:nvPr/>
        </p:nvSpPr>
        <p:spPr>
          <a:xfrm>
            <a:off x="195309" y="6187736"/>
            <a:ext cx="6928822" cy="307777"/>
          </a:xfrm>
          <a:prstGeom prst="rect">
            <a:avLst/>
          </a:prstGeom>
          <a:solidFill>
            <a:srgbClr val="FFC000"/>
          </a:solidFill>
        </p:spPr>
        <p:txBody>
          <a:bodyPr wrap="square" rtlCol="0">
            <a:spAutoFit/>
          </a:bodyPr>
          <a:lstStyle/>
          <a:p>
            <a:r>
              <a:rPr lang="en-US" sz="1400" dirty="0" smtClean="0">
                <a:solidFill>
                  <a:srgbClr val="C00000"/>
                </a:solidFill>
              </a:rPr>
              <a:t>Slides by Paul </a:t>
            </a:r>
            <a:r>
              <a:rPr lang="en-US" sz="1400" dirty="0" err="1" smtClean="0">
                <a:solidFill>
                  <a:srgbClr val="C00000"/>
                </a:solidFill>
              </a:rPr>
              <a:t>Ammann</a:t>
            </a:r>
            <a:r>
              <a:rPr lang="en-US" sz="1400" baseline="0" dirty="0" smtClean="0">
                <a:solidFill>
                  <a:srgbClr val="C00000"/>
                </a:solidFill>
              </a:rPr>
              <a:t> and Jeff Offutt with some </a:t>
            </a:r>
            <a:r>
              <a:rPr lang="en-US" sz="1400" baseline="0" dirty="0" err="1" smtClean="0">
                <a:solidFill>
                  <a:srgbClr val="C00000"/>
                </a:solidFill>
              </a:rPr>
              <a:t>modifcations</a:t>
            </a:r>
            <a:r>
              <a:rPr lang="en-US" sz="1400" baseline="0" dirty="0" smtClean="0">
                <a:solidFill>
                  <a:srgbClr val="C00000"/>
                </a:solidFill>
              </a:rPr>
              <a:t> by </a:t>
            </a:r>
            <a:r>
              <a:rPr lang="en-US" sz="1400" baseline="0" dirty="0" err="1" smtClean="0">
                <a:solidFill>
                  <a:srgbClr val="C00000"/>
                </a:solidFill>
              </a:rPr>
              <a:t>Prem</a:t>
            </a:r>
            <a:r>
              <a:rPr lang="en-US" sz="1400" baseline="0" dirty="0" smtClean="0">
                <a:solidFill>
                  <a:srgbClr val="C00000"/>
                </a:solidFill>
              </a:rPr>
              <a:t> Uppuluri.</a:t>
            </a:r>
            <a:endParaRPr lang="en-US" sz="1400" dirty="0">
              <a:solidFill>
                <a:srgbClr val="C00000"/>
              </a:solidFill>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2"/>
          <p:cNvSpPr>
            <a:spLocks noGrp="1" noChangeArrowheads="1"/>
          </p:cNvSpPr>
          <p:nvPr>
            <p:ph type="title"/>
          </p:nvPr>
        </p:nvSpPr>
        <p:spPr/>
        <p:txBody>
          <a:bodyPr/>
          <a:lstStyle/>
          <a:p>
            <a:r>
              <a:rPr lang="en-US" smtClean="0"/>
              <a:t>Example</a:t>
            </a:r>
          </a:p>
        </p:txBody>
      </p:sp>
      <p:sp>
        <p:nvSpPr>
          <p:cNvPr id="5122" name="Rectangle 2"/>
          <p:cNvSpPr>
            <a:spLocks noGrp="1" noChangeArrowheads="1"/>
          </p:cNvSpPr>
          <p:nvPr>
            <p:ph type="dt" sz="half"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r>
              <a:rPr lang="en-US" sz="900" b="0">
                <a:solidFill>
                  <a:schemeClr val="tx1"/>
                </a:solidFill>
                <a:latin typeface="Arial" charset="0"/>
              </a:rPr>
              <a:t>Introduction to Software Testing  (Ch 9.2)</a:t>
            </a:r>
          </a:p>
        </p:txBody>
      </p:sp>
      <p:sp>
        <p:nvSpPr>
          <p:cNvPr id="5123" name="Rectangle 3"/>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r>
              <a:rPr lang="en-US" sz="900" b="0" smtClean="0">
                <a:solidFill>
                  <a:schemeClr val="tx1"/>
                </a:solidFill>
                <a:latin typeface="Arial" charset="0"/>
              </a:rPr>
              <a:t>© Ammann &amp; Offutt</a:t>
            </a:r>
          </a:p>
        </p:txBody>
      </p:sp>
      <p:sp>
        <p:nvSpPr>
          <p:cNvPr id="5134" name="Slide Number Placeholder 2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fld id="{408746AC-7AAF-44A2-9620-AA024E3DCF8C}" type="slidenum">
              <a:rPr lang="en-US" sz="900" b="0" smtClean="0">
                <a:solidFill>
                  <a:schemeClr val="tx1"/>
                </a:solidFill>
                <a:latin typeface="Arial" charset="0"/>
              </a:rPr>
              <a:pPr/>
              <a:t>4</a:t>
            </a:fld>
            <a:endParaRPr lang="en-US" sz="900" b="0" smtClean="0">
              <a:solidFill>
                <a:schemeClr val="tx1"/>
              </a:solidFill>
              <a:latin typeface="Arial" charset="0"/>
            </a:endParaRPr>
          </a:p>
        </p:txBody>
      </p:sp>
      <p:sp>
        <p:nvSpPr>
          <p:cNvPr id="36868" name="Text Box 4"/>
          <p:cNvSpPr txBox="1">
            <a:spLocks noChangeArrowheads="1"/>
          </p:cNvSpPr>
          <p:nvPr/>
        </p:nvSpPr>
        <p:spPr bwMode="auto">
          <a:xfrm>
            <a:off x="80797" y="806213"/>
            <a:ext cx="7607300" cy="1384995"/>
          </a:xfrm>
          <a:prstGeom prst="rect">
            <a:avLst/>
          </a:prstGeom>
          <a:solidFill>
            <a:srgbClr val="FFC000"/>
          </a:solidFill>
          <a:ln w="12700">
            <a:solidFill>
              <a:schemeClr val="tx1"/>
            </a:solidFill>
            <a:miter lim="800000"/>
            <a:headEnd type="none" w="sm" len="sm"/>
            <a:tailEnd type="none" w="sm" len="sm"/>
          </a:ln>
          <a:effectLst/>
        </p:spPr>
        <p:txBody>
          <a:bodyPr>
            <a:spAutoFit/>
          </a:bodyPr>
          <a:lstStyle/>
          <a:p>
            <a:pPr>
              <a:spcBef>
                <a:spcPct val="50000"/>
              </a:spcBef>
              <a:defRPr/>
            </a:pPr>
            <a:r>
              <a:rPr lang="en-US" sz="2800" b="0" dirty="0">
                <a:solidFill>
                  <a:schemeClr val="accent2"/>
                </a:solidFill>
                <a:latin typeface="+mj-lt"/>
              </a:rPr>
              <a:t>Sample Security Property:  </a:t>
            </a:r>
            <a:r>
              <a:rPr lang="en-US" sz="2800" b="0" dirty="0">
                <a:solidFill>
                  <a:schemeClr val="tx1"/>
                </a:solidFill>
                <a:latin typeface="+mj-lt"/>
              </a:rPr>
              <a:t>Outsiders only have access </a:t>
            </a:r>
            <a:r>
              <a:rPr lang="en-US" sz="2800" b="0" dirty="0" smtClean="0">
                <a:solidFill>
                  <a:schemeClr val="tx1"/>
                </a:solidFill>
                <a:latin typeface="+mj-lt"/>
              </a:rPr>
              <a:t>into RU’s network through Radford’s VPN. </a:t>
            </a:r>
            <a:endParaRPr lang="en-US" sz="2800" b="0" dirty="0">
              <a:solidFill>
                <a:schemeClr val="tx1"/>
              </a:solidFill>
              <a:latin typeface="+mj-lt"/>
            </a:endParaRPr>
          </a:p>
        </p:txBody>
      </p:sp>
      <p:sp>
        <p:nvSpPr>
          <p:cNvPr id="5135" name="Rectangle 6"/>
          <p:cNvSpPr>
            <a:spLocks noChangeArrowheads="1"/>
          </p:cNvSpPr>
          <p:nvPr/>
        </p:nvSpPr>
        <p:spPr bwMode="auto">
          <a:xfrm>
            <a:off x="5089525" y="2312988"/>
            <a:ext cx="3113088" cy="2830513"/>
          </a:xfrm>
          <a:prstGeom prst="rect">
            <a:avLst/>
          </a:prstGeom>
          <a:solidFill>
            <a:srgbClr val="0033CC"/>
          </a:solidFill>
          <a:ln w="12700">
            <a:solidFill>
              <a:schemeClr val="tx1"/>
            </a:solidFill>
            <a:miter lim="800000"/>
            <a:headEnd type="none" w="sm" len="sm"/>
            <a:tailEnd type="none" w="sm" len="sm"/>
          </a:ln>
        </p:spPr>
        <p:txBody>
          <a:bodyPr wrap="none" anchor="ctr"/>
          <a:lstStyle/>
          <a:p>
            <a:r>
              <a:rPr lang="en-US" dirty="0" smtClean="0"/>
              <a:t>VPN</a:t>
            </a:r>
            <a:endParaRPr lang="en-US" dirty="0"/>
          </a:p>
        </p:txBody>
      </p:sp>
      <p:sp>
        <p:nvSpPr>
          <p:cNvPr id="5138" name="Text Box 21"/>
          <p:cNvSpPr txBox="1">
            <a:spLocks noChangeArrowheads="1"/>
          </p:cNvSpPr>
          <p:nvPr/>
        </p:nvSpPr>
        <p:spPr bwMode="auto">
          <a:xfrm>
            <a:off x="5570584" y="5848888"/>
            <a:ext cx="2454300" cy="400110"/>
          </a:xfrm>
          <a:prstGeom prst="rect">
            <a:avLst/>
          </a:prstGeom>
          <a:solidFill>
            <a:srgbClr val="0033CC"/>
          </a:solidFill>
          <a:ln w="12700">
            <a:solidFill>
              <a:schemeClr val="tx2"/>
            </a:solidFill>
            <a:miter lim="800000"/>
            <a:headEnd type="none" w="sm" len="sm"/>
            <a:tailEnd type="none" w="sm" len="sm"/>
          </a:ln>
        </p:spPr>
        <p:txBody>
          <a:bodyPr wrap="square">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dirty="0" smtClean="0"/>
              <a:t>Rucs.radford.edu</a:t>
            </a:r>
            <a:endParaRPr lang="en-US" dirty="0"/>
          </a:p>
        </p:txBody>
      </p:sp>
      <p:sp>
        <p:nvSpPr>
          <p:cNvPr id="5140" name="Rectangle 26"/>
          <p:cNvSpPr>
            <a:spLocks noChangeArrowheads="1"/>
          </p:cNvSpPr>
          <p:nvPr/>
        </p:nvSpPr>
        <p:spPr bwMode="auto">
          <a:xfrm>
            <a:off x="5153818" y="3416300"/>
            <a:ext cx="957263" cy="623888"/>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6416" name="Cloud"/>
          <p:cNvSpPr>
            <a:spLocks noChangeAspect="1" noEditPoints="1" noChangeArrowheads="1"/>
          </p:cNvSpPr>
          <p:nvPr/>
        </p:nvSpPr>
        <p:spPr bwMode="auto">
          <a:xfrm>
            <a:off x="2643188" y="3151188"/>
            <a:ext cx="1392237" cy="933450"/>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16439" name="Line 55"/>
          <p:cNvSpPr>
            <a:spLocks noChangeShapeType="1"/>
          </p:cNvSpPr>
          <p:nvPr/>
        </p:nvSpPr>
        <p:spPr bwMode="auto">
          <a:xfrm>
            <a:off x="4210050" y="3663950"/>
            <a:ext cx="879475" cy="6350"/>
          </a:xfrm>
          <a:prstGeom prst="line">
            <a:avLst/>
          </a:prstGeom>
          <a:noFill/>
          <a:ln w="38100">
            <a:solidFill>
              <a:schemeClr val="tx1"/>
            </a:solidFill>
            <a:round/>
            <a:headEnd type="triangl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16442" name="Text Box 58"/>
          <p:cNvSpPr txBox="1">
            <a:spLocks noChangeArrowheads="1"/>
          </p:cNvSpPr>
          <p:nvPr/>
        </p:nvSpPr>
        <p:spPr bwMode="auto">
          <a:xfrm>
            <a:off x="2811463" y="3443288"/>
            <a:ext cx="10715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r>
              <a:rPr lang="en-US">
                <a:solidFill>
                  <a:schemeClr val="tx1"/>
                </a:solidFill>
              </a:rPr>
              <a:t>Internet</a:t>
            </a:r>
          </a:p>
        </p:txBody>
      </p:sp>
      <p:sp>
        <p:nvSpPr>
          <p:cNvPr id="2" name="Text Box 4"/>
          <p:cNvSpPr txBox="1">
            <a:spLocks noChangeArrowheads="1"/>
          </p:cNvSpPr>
          <p:nvPr/>
        </p:nvSpPr>
        <p:spPr bwMode="auto">
          <a:xfrm>
            <a:off x="231775" y="4725988"/>
            <a:ext cx="4686300" cy="1815882"/>
          </a:xfrm>
          <a:prstGeom prst="rect">
            <a:avLst/>
          </a:prstGeom>
          <a:solidFill>
            <a:srgbClr val="FFC000"/>
          </a:solidFill>
          <a:ln w="12700">
            <a:solidFill>
              <a:schemeClr val="tx1"/>
            </a:solidFill>
            <a:miter lim="800000"/>
            <a:headEnd type="none" w="sm" len="sm"/>
            <a:tailEnd type="none" w="sm" len="sm"/>
          </a:ln>
          <a:effectLst/>
        </p:spPr>
        <p:txBody>
          <a:bodyPr>
            <a:spAutoFit/>
          </a:bodyPr>
          <a:lstStyle/>
          <a:p>
            <a:pPr>
              <a:spcBef>
                <a:spcPct val="50000"/>
              </a:spcBef>
              <a:defRPr/>
            </a:pPr>
            <a:r>
              <a:rPr lang="en-US" sz="2800" b="0" dirty="0">
                <a:solidFill>
                  <a:srgbClr val="C00000"/>
                </a:solidFill>
                <a:latin typeface="+mj-lt"/>
              </a:rPr>
              <a:t>Property Violation</a:t>
            </a:r>
            <a:r>
              <a:rPr lang="en-US" sz="2800" b="0" dirty="0" smtClean="0">
                <a:solidFill>
                  <a:srgbClr val="C00000"/>
                </a:solidFill>
                <a:latin typeface="+mj-lt"/>
              </a:rPr>
              <a:t>: </a:t>
            </a:r>
            <a:r>
              <a:rPr lang="en-US" sz="2800" b="0" dirty="0" smtClean="0">
                <a:solidFill>
                  <a:schemeClr val="tx1"/>
                </a:solidFill>
                <a:latin typeface="+mj-lt"/>
              </a:rPr>
              <a:t>IT students can access internal network through rucs.radford.edu</a:t>
            </a:r>
            <a:endParaRPr lang="en-US" sz="2800" b="0" dirty="0">
              <a:solidFill>
                <a:schemeClr val="tx1"/>
              </a:solidFill>
              <a:latin typeface="+mj-lt"/>
            </a:endParaRPr>
          </a:p>
        </p:txBody>
      </p:sp>
      <p:sp>
        <p:nvSpPr>
          <p:cNvPr id="25" name="Rectangle 26"/>
          <p:cNvSpPr>
            <a:spLocks noChangeArrowheads="1"/>
          </p:cNvSpPr>
          <p:nvPr/>
        </p:nvSpPr>
        <p:spPr bwMode="auto">
          <a:xfrm>
            <a:off x="6670721" y="2785399"/>
            <a:ext cx="957263" cy="623888"/>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6" name="Rectangle 26"/>
          <p:cNvSpPr>
            <a:spLocks noChangeArrowheads="1"/>
          </p:cNvSpPr>
          <p:nvPr/>
        </p:nvSpPr>
        <p:spPr bwMode="auto">
          <a:xfrm>
            <a:off x="6732587" y="4102100"/>
            <a:ext cx="957263" cy="623888"/>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7" name="Line 55"/>
          <p:cNvSpPr>
            <a:spLocks noChangeShapeType="1"/>
          </p:cNvSpPr>
          <p:nvPr/>
        </p:nvSpPr>
        <p:spPr bwMode="auto">
          <a:xfrm flipV="1">
            <a:off x="6355023" y="5120795"/>
            <a:ext cx="0" cy="728093"/>
          </a:xfrm>
          <a:prstGeom prst="line">
            <a:avLst/>
          </a:prstGeom>
          <a:noFill/>
          <a:ln w="38100">
            <a:solidFill>
              <a:schemeClr val="tx1"/>
            </a:solidFill>
            <a:round/>
            <a:headEnd type="triangl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28" name="TextBox 27"/>
          <p:cNvSpPr txBox="1"/>
          <p:nvPr/>
        </p:nvSpPr>
        <p:spPr>
          <a:xfrm>
            <a:off x="231775" y="6495513"/>
            <a:ext cx="6928822" cy="307777"/>
          </a:xfrm>
          <a:prstGeom prst="rect">
            <a:avLst/>
          </a:prstGeom>
          <a:solidFill>
            <a:srgbClr val="FFC000"/>
          </a:solidFill>
        </p:spPr>
        <p:txBody>
          <a:bodyPr wrap="square" rtlCol="0">
            <a:spAutoFit/>
          </a:bodyPr>
          <a:lstStyle/>
          <a:p>
            <a:r>
              <a:rPr lang="en-US" sz="1400" dirty="0" smtClean="0">
                <a:solidFill>
                  <a:srgbClr val="C00000"/>
                </a:solidFill>
              </a:rPr>
              <a:t>Slides by Paul </a:t>
            </a:r>
            <a:r>
              <a:rPr lang="en-US" sz="1400" dirty="0" err="1" smtClean="0">
                <a:solidFill>
                  <a:srgbClr val="C00000"/>
                </a:solidFill>
              </a:rPr>
              <a:t>Ammann</a:t>
            </a:r>
            <a:r>
              <a:rPr lang="en-US" sz="1400" baseline="0" dirty="0" smtClean="0">
                <a:solidFill>
                  <a:srgbClr val="C00000"/>
                </a:solidFill>
              </a:rPr>
              <a:t> and Jeff Offutt with some </a:t>
            </a:r>
            <a:r>
              <a:rPr lang="en-US" sz="1400" baseline="0" dirty="0" err="1" smtClean="0">
                <a:solidFill>
                  <a:srgbClr val="C00000"/>
                </a:solidFill>
              </a:rPr>
              <a:t>modifcations</a:t>
            </a:r>
            <a:r>
              <a:rPr lang="en-US" sz="1400" baseline="0" dirty="0" smtClean="0">
                <a:solidFill>
                  <a:srgbClr val="C00000"/>
                </a:solidFill>
              </a:rPr>
              <a:t> by </a:t>
            </a:r>
            <a:r>
              <a:rPr lang="en-US" sz="1400" baseline="0" dirty="0" err="1" smtClean="0">
                <a:solidFill>
                  <a:srgbClr val="C00000"/>
                </a:solidFill>
              </a:rPr>
              <a:t>Prem</a:t>
            </a:r>
            <a:r>
              <a:rPr lang="en-US" sz="1400" baseline="0" dirty="0" smtClean="0">
                <a:solidFill>
                  <a:srgbClr val="C00000"/>
                </a:solidFill>
              </a:rPr>
              <a:t> Uppuluri.</a:t>
            </a:r>
            <a:endParaRPr lang="en-US" sz="1400" dirty="0">
              <a:solidFill>
                <a:srgbClr val="C00000"/>
              </a:solidFill>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6442"/>
                                        </p:tgtEl>
                                        <p:attrNameLst>
                                          <p:attrName>style.visibility</p:attrName>
                                        </p:attrNameLst>
                                      </p:cBhvr>
                                      <p:to>
                                        <p:strVal val="visible"/>
                                      </p:to>
                                    </p:set>
                                    <p:animEffect transition="in" filter="blinds(horizontal)">
                                      <p:cBhvr>
                                        <p:cTn id="7" dur="500"/>
                                        <p:tgtEl>
                                          <p:spTgt spid="16442"/>
                                        </p:tgtEl>
                                      </p:cBhvr>
                                    </p:animEffect>
                                  </p:childTnLst>
                                </p:cTn>
                              </p:par>
                              <p:par>
                                <p:cTn id="8" presetID="3" presetClass="entr" presetSubtype="10" fill="hold" nodeType="withEffect">
                                  <p:stCondLst>
                                    <p:cond delay="0"/>
                                  </p:stCondLst>
                                  <p:childTnLst>
                                    <p:set>
                                      <p:cBhvr>
                                        <p:cTn id="9" dur="1" fill="hold">
                                          <p:stCondLst>
                                            <p:cond delay="0"/>
                                          </p:stCondLst>
                                        </p:cTn>
                                        <p:tgtEl>
                                          <p:spTgt spid="16416"/>
                                        </p:tgtEl>
                                        <p:attrNameLst>
                                          <p:attrName>style.visibility</p:attrName>
                                        </p:attrNameLst>
                                      </p:cBhvr>
                                      <p:to>
                                        <p:strVal val="visible"/>
                                      </p:to>
                                    </p:set>
                                    <p:animEffect transition="in" filter="blinds(horizontal)">
                                      <p:cBhvr>
                                        <p:cTn id="10" dur="500"/>
                                        <p:tgtEl>
                                          <p:spTgt spid="16416"/>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6439"/>
                                        </p:tgtEl>
                                        <p:attrNameLst>
                                          <p:attrName>style.visibility</p:attrName>
                                        </p:attrNameLst>
                                      </p:cBhvr>
                                      <p:to>
                                        <p:strVal val="visible"/>
                                      </p:to>
                                    </p:set>
                                    <p:animEffect transition="in" filter="blinds(horizontal)">
                                      <p:cBhvr>
                                        <p:cTn id="13" dur="500"/>
                                        <p:tgtEl>
                                          <p:spTgt spid="16439"/>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blinds(horizontal)">
                                      <p:cBhvr>
                                        <p:cTn id="18" dur="500"/>
                                        <p:tgtEl>
                                          <p:spTgt spid="2"/>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blinds(horizontal)">
                                      <p:cBhvr>
                                        <p:cTn id="2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39" grpId="0" animBg="1"/>
      <p:bldP spid="16442" grpId="0"/>
      <p:bldP spid="2" grpId="0" animBg="1"/>
      <p:bldP spid="2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2"/>
          <p:cNvSpPr>
            <a:spLocks noGrp="1" noChangeArrowheads="1"/>
          </p:cNvSpPr>
          <p:nvPr>
            <p:ph type="title"/>
          </p:nvPr>
        </p:nvSpPr>
        <p:spPr/>
        <p:txBody>
          <a:bodyPr/>
          <a:lstStyle/>
          <a:p>
            <a:r>
              <a:rPr lang="en-US" dirty="0" smtClean="0"/>
              <a:t>Another Example</a:t>
            </a:r>
            <a:endParaRPr lang="en-US" dirty="0" smtClean="0"/>
          </a:p>
        </p:txBody>
      </p:sp>
      <p:sp>
        <p:nvSpPr>
          <p:cNvPr id="5122" name="Rectangle 2"/>
          <p:cNvSpPr>
            <a:spLocks noGrp="1" noChangeArrowheads="1"/>
          </p:cNvSpPr>
          <p:nvPr>
            <p:ph type="dt" sz="half"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r>
              <a:rPr lang="en-US" sz="900" b="0">
                <a:solidFill>
                  <a:schemeClr val="tx1"/>
                </a:solidFill>
                <a:latin typeface="Arial" charset="0"/>
              </a:rPr>
              <a:t>Introduction to Software Testing  (Ch 9.2)</a:t>
            </a:r>
          </a:p>
        </p:txBody>
      </p:sp>
      <p:sp>
        <p:nvSpPr>
          <p:cNvPr id="5123" name="Rectangle 3"/>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r>
              <a:rPr lang="en-US" sz="900" b="0" smtClean="0">
                <a:solidFill>
                  <a:schemeClr val="tx1"/>
                </a:solidFill>
                <a:latin typeface="Arial" charset="0"/>
              </a:rPr>
              <a:t>© Ammann &amp; Offutt</a:t>
            </a:r>
          </a:p>
        </p:txBody>
      </p:sp>
      <p:sp>
        <p:nvSpPr>
          <p:cNvPr id="5134" name="Slide Number Placeholder 2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fld id="{408746AC-7AAF-44A2-9620-AA024E3DCF8C}" type="slidenum">
              <a:rPr lang="en-US" sz="900" b="0" smtClean="0">
                <a:solidFill>
                  <a:schemeClr val="tx1"/>
                </a:solidFill>
                <a:latin typeface="Arial" charset="0"/>
              </a:rPr>
              <a:pPr/>
              <a:t>5</a:t>
            </a:fld>
            <a:endParaRPr lang="en-US" sz="900" b="0" smtClean="0">
              <a:solidFill>
                <a:schemeClr val="tx1"/>
              </a:solidFill>
              <a:latin typeface="Arial" charset="0"/>
            </a:endParaRPr>
          </a:p>
        </p:txBody>
      </p:sp>
      <p:sp>
        <p:nvSpPr>
          <p:cNvPr id="36868" name="Text Box 4"/>
          <p:cNvSpPr txBox="1">
            <a:spLocks noChangeArrowheads="1"/>
          </p:cNvSpPr>
          <p:nvPr/>
        </p:nvSpPr>
        <p:spPr bwMode="auto">
          <a:xfrm>
            <a:off x="768350" y="1038225"/>
            <a:ext cx="7607300" cy="958850"/>
          </a:xfrm>
          <a:prstGeom prst="rect">
            <a:avLst/>
          </a:prstGeom>
          <a:solidFill>
            <a:srgbClr val="FFC000"/>
          </a:solidFill>
          <a:ln w="12700">
            <a:solidFill>
              <a:schemeClr val="tx1"/>
            </a:solidFill>
            <a:miter lim="800000"/>
            <a:headEnd type="none" w="sm" len="sm"/>
            <a:tailEnd type="none" w="sm" len="sm"/>
          </a:ln>
          <a:effectLst/>
        </p:spPr>
        <p:txBody>
          <a:bodyPr>
            <a:spAutoFit/>
          </a:bodyPr>
          <a:lstStyle/>
          <a:p>
            <a:pPr>
              <a:spcBef>
                <a:spcPct val="50000"/>
              </a:spcBef>
              <a:defRPr/>
            </a:pPr>
            <a:r>
              <a:rPr lang="en-US" sz="2800" b="0" dirty="0">
                <a:solidFill>
                  <a:schemeClr val="tx1"/>
                </a:solidFill>
              </a:rPr>
              <a:t>Sample Security Property:  Outsiders only have access through intended interface</a:t>
            </a:r>
          </a:p>
        </p:txBody>
      </p:sp>
      <p:grpSp>
        <p:nvGrpSpPr>
          <p:cNvPr id="3" name="Group 56"/>
          <p:cNvGrpSpPr>
            <a:grpSpLocks/>
          </p:cNvGrpSpPr>
          <p:nvPr/>
        </p:nvGrpSpPr>
        <p:grpSpPr bwMode="auto">
          <a:xfrm>
            <a:off x="5191125" y="2328863"/>
            <a:ext cx="3113088" cy="3543300"/>
            <a:chOff x="3270" y="1467"/>
            <a:chExt cx="1961" cy="2232"/>
          </a:xfrm>
        </p:grpSpPr>
        <p:sp>
          <p:nvSpPr>
            <p:cNvPr id="5135" name="Rectangle 6"/>
            <p:cNvSpPr>
              <a:spLocks noChangeArrowheads="1"/>
            </p:cNvSpPr>
            <p:nvPr/>
          </p:nvSpPr>
          <p:spPr bwMode="auto">
            <a:xfrm>
              <a:off x="3270" y="1467"/>
              <a:ext cx="1961" cy="1783"/>
            </a:xfrm>
            <a:prstGeom prst="rect">
              <a:avLst/>
            </a:prstGeom>
            <a:solidFill>
              <a:srgbClr val="0033CC"/>
            </a:solidFill>
            <a:ln w="12700">
              <a:solidFill>
                <a:schemeClr val="tx1"/>
              </a:solidFill>
              <a:miter lim="800000"/>
              <a:headEnd type="none" w="sm" len="sm"/>
              <a:tailEnd type="none" w="sm" len="sm"/>
            </a:ln>
          </p:spPr>
          <p:txBody>
            <a:bodyPr wrap="none" anchor="ctr"/>
            <a:lstStyle/>
            <a:p>
              <a:endParaRPr lang="en-US"/>
            </a:p>
          </p:txBody>
        </p:sp>
        <p:sp>
          <p:nvSpPr>
            <p:cNvPr id="5136" name="Text Box 10"/>
            <p:cNvSpPr txBox="1">
              <a:spLocks noChangeArrowheads="1"/>
            </p:cNvSpPr>
            <p:nvPr/>
          </p:nvSpPr>
          <p:spPr bwMode="auto">
            <a:xfrm>
              <a:off x="4303" y="1932"/>
              <a:ext cx="788" cy="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r>
                <a:rPr lang="en-US" sz="1600" b="0">
                  <a:solidFill>
                    <a:schemeClr val="tx1"/>
                  </a:solidFill>
                </a:rPr>
                <a:t>…</a:t>
              </a:r>
            </a:p>
            <a:p>
              <a:r>
                <a:rPr lang="en-US" sz="1600" b="0">
                  <a:solidFill>
                    <a:schemeClr val="tx1"/>
                  </a:solidFill>
                </a:rPr>
                <a:t>gets (buf)</a:t>
              </a:r>
            </a:p>
            <a:p>
              <a:r>
                <a:rPr lang="en-US" sz="1600" b="0">
                  <a:solidFill>
                    <a:schemeClr val="tx1"/>
                  </a:solidFill>
                </a:rPr>
                <a:t>…</a:t>
              </a:r>
            </a:p>
          </p:txBody>
        </p:sp>
        <p:sp>
          <p:nvSpPr>
            <p:cNvPr id="5137" name="Text Box 13"/>
            <p:cNvSpPr txBox="1">
              <a:spLocks noChangeArrowheads="1"/>
            </p:cNvSpPr>
            <p:nvPr/>
          </p:nvSpPr>
          <p:spPr bwMode="auto">
            <a:xfrm>
              <a:off x="4249" y="2513"/>
              <a:ext cx="187"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r>
                <a:rPr lang="en-US" sz="1600" b="0">
                  <a:solidFill>
                    <a:schemeClr val="tx1"/>
                  </a:solidFill>
                </a:rPr>
                <a:t>P</a:t>
              </a:r>
            </a:p>
          </p:txBody>
        </p:sp>
        <p:sp>
          <p:nvSpPr>
            <p:cNvPr id="5138" name="Text Box 21"/>
            <p:cNvSpPr txBox="1">
              <a:spLocks noChangeArrowheads="1"/>
            </p:cNvSpPr>
            <p:nvPr/>
          </p:nvSpPr>
          <p:spPr bwMode="auto">
            <a:xfrm>
              <a:off x="3612" y="3441"/>
              <a:ext cx="1296" cy="258"/>
            </a:xfrm>
            <a:prstGeom prst="rect">
              <a:avLst/>
            </a:prstGeom>
            <a:solidFill>
              <a:srgbClr val="0033CC"/>
            </a:solidFill>
            <a:ln w="12700">
              <a:solidFill>
                <a:schemeClr val="tx2"/>
              </a:solidFill>
              <a:miter lim="800000"/>
              <a:headEnd type="none" w="sm" len="sm"/>
              <a:tailEnd type="none" w="sm" len="sm"/>
            </a:ln>
          </p:spPr>
          <p:txBody>
            <a:bodyPr>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pPr>
                <a:spcBef>
                  <a:spcPct val="50000"/>
                </a:spcBef>
              </a:pPr>
              <a:r>
                <a:rPr lang="en-US" dirty="0"/>
                <a:t>Web Application</a:t>
              </a:r>
            </a:p>
          </p:txBody>
        </p:sp>
        <p:sp>
          <p:nvSpPr>
            <p:cNvPr id="5139" name="Rectangle 25"/>
            <p:cNvSpPr>
              <a:spLocks noChangeArrowheads="1"/>
            </p:cNvSpPr>
            <p:nvPr/>
          </p:nvSpPr>
          <p:spPr bwMode="auto">
            <a:xfrm>
              <a:off x="3390" y="1776"/>
              <a:ext cx="603" cy="393"/>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40" name="Rectangle 26"/>
            <p:cNvSpPr>
              <a:spLocks noChangeArrowheads="1"/>
            </p:cNvSpPr>
            <p:nvPr/>
          </p:nvSpPr>
          <p:spPr bwMode="auto">
            <a:xfrm>
              <a:off x="3513" y="2751"/>
              <a:ext cx="603" cy="393"/>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41" name="Rectangle 27"/>
            <p:cNvSpPr>
              <a:spLocks noChangeArrowheads="1"/>
            </p:cNvSpPr>
            <p:nvPr/>
          </p:nvSpPr>
          <p:spPr bwMode="auto">
            <a:xfrm>
              <a:off x="4234" y="1640"/>
              <a:ext cx="830" cy="1201"/>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42" name="Line 28"/>
            <p:cNvSpPr>
              <a:spLocks noChangeShapeType="1"/>
            </p:cNvSpPr>
            <p:nvPr/>
          </p:nvSpPr>
          <p:spPr bwMode="auto">
            <a:xfrm flipV="1">
              <a:off x="4015" y="1992"/>
              <a:ext cx="221" cy="11"/>
            </a:xfrm>
            <a:prstGeom prst="line">
              <a:avLst/>
            </a:prstGeom>
            <a:noFill/>
            <a:ln w="38100">
              <a:solidFill>
                <a:schemeClr val="tx1"/>
              </a:solidFill>
              <a:round/>
              <a:headEnd type="triangl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5143" name="Line 29"/>
            <p:cNvSpPr>
              <a:spLocks noChangeShapeType="1"/>
            </p:cNvSpPr>
            <p:nvPr/>
          </p:nvSpPr>
          <p:spPr bwMode="auto">
            <a:xfrm flipH="1" flipV="1">
              <a:off x="3739" y="2163"/>
              <a:ext cx="17" cy="581"/>
            </a:xfrm>
            <a:prstGeom prst="line">
              <a:avLst/>
            </a:prstGeom>
            <a:noFill/>
            <a:ln w="38100">
              <a:solidFill>
                <a:schemeClr val="tx1"/>
              </a:solidFill>
              <a:round/>
              <a:headEnd type="triangl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5144" name="Line 30"/>
            <p:cNvSpPr>
              <a:spLocks noChangeShapeType="1"/>
            </p:cNvSpPr>
            <p:nvPr/>
          </p:nvSpPr>
          <p:spPr bwMode="auto">
            <a:xfrm flipV="1">
              <a:off x="3986" y="2346"/>
              <a:ext cx="221" cy="382"/>
            </a:xfrm>
            <a:prstGeom prst="line">
              <a:avLst/>
            </a:prstGeom>
            <a:noFill/>
            <a:ln w="38100">
              <a:solidFill>
                <a:schemeClr val="tx1"/>
              </a:solidFill>
              <a:round/>
              <a:headEnd type="triangle" w="sm" len="sm"/>
              <a:tailEnd type="triangle" w="sm" len="sm"/>
            </a:ln>
            <a:extLst>
              <a:ext uri="{909E8E84-426E-40DD-AFC4-6F175D3DCCD1}">
                <a14:hiddenFill xmlns:a14="http://schemas.microsoft.com/office/drawing/2010/main">
                  <a:noFill/>
                </a14:hiddenFill>
              </a:ext>
            </a:extLst>
          </p:spPr>
          <p:txBody>
            <a:bodyPr/>
            <a:lstStyle/>
            <a:p>
              <a:endParaRPr lang="en-US"/>
            </a:p>
          </p:txBody>
        </p:sp>
      </p:grpSp>
      <p:pic>
        <p:nvPicPr>
          <p:cNvPr id="16415" name="Picture 31" descr="MCBD06551_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2879725"/>
            <a:ext cx="1800225" cy="147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16" name="Cloud"/>
          <p:cNvSpPr>
            <a:spLocks noChangeAspect="1" noEditPoints="1" noChangeArrowheads="1"/>
          </p:cNvSpPr>
          <p:nvPr/>
        </p:nvSpPr>
        <p:spPr bwMode="auto">
          <a:xfrm>
            <a:off x="2643188" y="3151188"/>
            <a:ext cx="1392237" cy="933450"/>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16439" name="Line 55"/>
          <p:cNvSpPr>
            <a:spLocks noChangeShapeType="1"/>
          </p:cNvSpPr>
          <p:nvPr/>
        </p:nvSpPr>
        <p:spPr bwMode="auto">
          <a:xfrm>
            <a:off x="4210050" y="3663950"/>
            <a:ext cx="879475" cy="6350"/>
          </a:xfrm>
          <a:prstGeom prst="line">
            <a:avLst/>
          </a:prstGeom>
          <a:noFill/>
          <a:ln w="38100">
            <a:solidFill>
              <a:schemeClr val="tx1"/>
            </a:solidFill>
            <a:round/>
            <a:headEnd type="triangl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16441" name="Line 57"/>
          <p:cNvSpPr>
            <a:spLocks noChangeShapeType="1"/>
          </p:cNvSpPr>
          <p:nvPr/>
        </p:nvSpPr>
        <p:spPr bwMode="auto">
          <a:xfrm>
            <a:off x="2098675" y="3656013"/>
            <a:ext cx="512763" cy="6350"/>
          </a:xfrm>
          <a:prstGeom prst="line">
            <a:avLst/>
          </a:prstGeom>
          <a:noFill/>
          <a:ln w="38100">
            <a:solidFill>
              <a:schemeClr val="tx1"/>
            </a:solidFill>
            <a:round/>
            <a:headEnd type="triangl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16442" name="Text Box 58"/>
          <p:cNvSpPr txBox="1">
            <a:spLocks noChangeArrowheads="1"/>
          </p:cNvSpPr>
          <p:nvPr/>
        </p:nvSpPr>
        <p:spPr bwMode="auto">
          <a:xfrm>
            <a:off x="2811463" y="3443288"/>
            <a:ext cx="10715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r>
              <a:rPr lang="en-US">
                <a:solidFill>
                  <a:schemeClr val="tx1"/>
                </a:solidFill>
              </a:rPr>
              <a:t>Internet</a:t>
            </a:r>
          </a:p>
        </p:txBody>
      </p:sp>
      <p:sp>
        <p:nvSpPr>
          <p:cNvPr id="2" name="Text Box 4"/>
          <p:cNvSpPr txBox="1">
            <a:spLocks noChangeArrowheads="1"/>
          </p:cNvSpPr>
          <p:nvPr/>
        </p:nvSpPr>
        <p:spPr bwMode="auto">
          <a:xfrm>
            <a:off x="231775" y="4725988"/>
            <a:ext cx="4686300" cy="1384995"/>
          </a:xfrm>
          <a:prstGeom prst="rect">
            <a:avLst/>
          </a:prstGeom>
          <a:solidFill>
            <a:srgbClr val="FFC000"/>
          </a:solidFill>
          <a:ln w="12700">
            <a:solidFill>
              <a:schemeClr val="tx1"/>
            </a:solidFill>
            <a:miter lim="800000"/>
            <a:headEnd type="none" w="sm" len="sm"/>
            <a:tailEnd type="none" w="sm" len="sm"/>
          </a:ln>
          <a:effectLst/>
        </p:spPr>
        <p:txBody>
          <a:bodyPr>
            <a:spAutoFit/>
          </a:bodyPr>
          <a:lstStyle/>
          <a:p>
            <a:pPr>
              <a:spcBef>
                <a:spcPct val="50000"/>
              </a:spcBef>
              <a:defRPr/>
            </a:pPr>
            <a:r>
              <a:rPr lang="en-US" sz="2800" b="0" dirty="0">
                <a:solidFill>
                  <a:schemeClr val="tx1"/>
                </a:solidFill>
              </a:rPr>
              <a:t>Property Violation:  Buffer overflow vulnerability leads to shell access inside component</a:t>
            </a:r>
          </a:p>
        </p:txBody>
      </p:sp>
      <p:pic>
        <p:nvPicPr>
          <p:cNvPr id="16444" name="Picture 60" descr="MCj0250176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4238" y="3586163"/>
            <a:ext cx="6858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24"/>
          <p:cNvSpPr txBox="1"/>
          <p:nvPr/>
        </p:nvSpPr>
        <p:spPr>
          <a:xfrm>
            <a:off x="195309" y="6187736"/>
            <a:ext cx="6928822" cy="307777"/>
          </a:xfrm>
          <a:prstGeom prst="rect">
            <a:avLst/>
          </a:prstGeom>
          <a:solidFill>
            <a:srgbClr val="FFC000"/>
          </a:solidFill>
        </p:spPr>
        <p:txBody>
          <a:bodyPr wrap="square" rtlCol="0">
            <a:spAutoFit/>
          </a:bodyPr>
          <a:lstStyle/>
          <a:p>
            <a:r>
              <a:rPr lang="en-US" sz="1400" dirty="0" smtClean="0">
                <a:solidFill>
                  <a:srgbClr val="C00000"/>
                </a:solidFill>
              </a:rPr>
              <a:t>Slides by Paul </a:t>
            </a:r>
            <a:r>
              <a:rPr lang="en-US" sz="1400" dirty="0" err="1" smtClean="0">
                <a:solidFill>
                  <a:srgbClr val="C00000"/>
                </a:solidFill>
              </a:rPr>
              <a:t>Ammann</a:t>
            </a:r>
            <a:r>
              <a:rPr lang="en-US" sz="1400" baseline="0" dirty="0" smtClean="0">
                <a:solidFill>
                  <a:srgbClr val="C00000"/>
                </a:solidFill>
              </a:rPr>
              <a:t> and Jeff Offutt with some </a:t>
            </a:r>
            <a:r>
              <a:rPr lang="en-US" sz="1400" baseline="0" dirty="0" err="1" smtClean="0">
                <a:solidFill>
                  <a:srgbClr val="C00000"/>
                </a:solidFill>
              </a:rPr>
              <a:t>modifcations</a:t>
            </a:r>
            <a:r>
              <a:rPr lang="en-US" sz="1400" baseline="0" dirty="0" smtClean="0">
                <a:solidFill>
                  <a:srgbClr val="C00000"/>
                </a:solidFill>
              </a:rPr>
              <a:t> by </a:t>
            </a:r>
            <a:r>
              <a:rPr lang="en-US" sz="1400" baseline="0" dirty="0" err="1" smtClean="0">
                <a:solidFill>
                  <a:srgbClr val="C00000"/>
                </a:solidFill>
              </a:rPr>
              <a:t>Prem</a:t>
            </a:r>
            <a:r>
              <a:rPr lang="en-US" sz="1400" baseline="0" dirty="0" smtClean="0">
                <a:solidFill>
                  <a:srgbClr val="C00000"/>
                </a:solidFill>
              </a:rPr>
              <a:t> Uppuluri.</a:t>
            </a:r>
            <a:endParaRPr lang="en-US" sz="1400" dirty="0">
              <a:solidFill>
                <a:srgbClr val="C00000"/>
              </a:solidFill>
            </a:endParaRPr>
          </a:p>
        </p:txBody>
      </p:sp>
    </p:spTree>
    <p:extLst>
      <p:ext uri="{BB962C8B-B14F-4D97-AF65-F5344CB8AC3E}">
        <p14:creationId xmlns:p14="http://schemas.microsoft.com/office/powerpoint/2010/main" val="302651617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6442"/>
                                        </p:tgtEl>
                                        <p:attrNameLst>
                                          <p:attrName>style.visibility</p:attrName>
                                        </p:attrNameLst>
                                      </p:cBhvr>
                                      <p:to>
                                        <p:strVal val="visible"/>
                                      </p:to>
                                    </p:set>
                                    <p:animEffect transition="in" filter="blinds(horizontal)">
                                      <p:cBhvr>
                                        <p:cTn id="10" dur="500"/>
                                        <p:tgtEl>
                                          <p:spTgt spid="16442"/>
                                        </p:tgtEl>
                                      </p:cBhvr>
                                    </p:animEffect>
                                  </p:childTnLst>
                                </p:cTn>
                              </p:par>
                              <p:par>
                                <p:cTn id="11" presetID="3" presetClass="entr" presetSubtype="10" fill="hold" nodeType="withEffect">
                                  <p:stCondLst>
                                    <p:cond delay="0"/>
                                  </p:stCondLst>
                                  <p:childTnLst>
                                    <p:set>
                                      <p:cBhvr>
                                        <p:cTn id="12" dur="1" fill="hold">
                                          <p:stCondLst>
                                            <p:cond delay="0"/>
                                          </p:stCondLst>
                                        </p:cTn>
                                        <p:tgtEl>
                                          <p:spTgt spid="16416"/>
                                        </p:tgtEl>
                                        <p:attrNameLst>
                                          <p:attrName>style.visibility</p:attrName>
                                        </p:attrNameLst>
                                      </p:cBhvr>
                                      <p:to>
                                        <p:strVal val="visible"/>
                                      </p:to>
                                    </p:set>
                                    <p:animEffect transition="in" filter="blinds(horizontal)">
                                      <p:cBhvr>
                                        <p:cTn id="13" dur="500"/>
                                        <p:tgtEl>
                                          <p:spTgt spid="16416"/>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6439"/>
                                        </p:tgtEl>
                                        <p:attrNameLst>
                                          <p:attrName>style.visibility</p:attrName>
                                        </p:attrNameLst>
                                      </p:cBhvr>
                                      <p:to>
                                        <p:strVal val="visible"/>
                                      </p:to>
                                    </p:set>
                                    <p:animEffect transition="in" filter="blinds(horizontal)">
                                      <p:cBhvr>
                                        <p:cTn id="16" dur="500"/>
                                        <p:tgtEl>
                                          <p:spTgt spid="16439"/>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linds(horizontal)">
                                      <p:cBhvr>
                                        <p:cTn id="21" dur="500"/>
                                        <p:tgtEl>
                                          <p:spTgt spid="2"/>
                                        </p:tgtEl>
                                      </p:cBhvr>
                                    </p:animEffect>
                                  </p:childTnLst>
                                </p:cTn>
                              </p:par>
                              <p:par>
                                <p:cTn id="22" presetID="3" presetClass="entr" presetSubtype="10" fill="hold" nodeType="withEffect">
                                  <p:stCondLst>
                                    <p:cond delay="0"/>
                                  </p:stCondLst>
                                  <p:childTnLst>
                                    <p:set>
                                      <p:cBhvr>
                                        <p:cTn id="23" dur="1" fill="hold">
                                          <p:stCondLst>
                                            <p:cond delay="0"/>
                                          </p:stCondLst>
                                        </p:cTn>
                                        <p:tgtEl>
                                          <p:spTgt spid="16415"/>
                                        </p:tgtEl>
                                        <p:attrNameLst>
                                          <p:attrName>style.visibility</p:attrName>
                                        </p:attrNameLst>
                                      </p:cBhvr>
                                      <p:to>
                                        <p:strVal val="visible"/>
                                      </p:to>
                                    </p:set>
                                    <p:animEffect transition="in" filter="blinds(horizontal)">
                                      <p:cBhvr>
                                        <p:cTn id="24" dur="500"/>
                                        <p:tgtEl>
                                          <p:spTgt spid="16415"/>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16441"/>
                                        </p:tgtEl>
                                        <p:attrNameLst>
                                          <p:attrName>style.visibility</p:attrName>
                                        </p:attrNameLst>
                                      </p:cBhvr>
                                      <p:to>
                                        <p:strVal val="visible"/>
                                      </p:to>
                                    </p:set>
                                    <p:animEffect transition="in" filter="blinds(horizontal)">
                                      <p:cBhvr>
                                        <p:cTn id="27" dur="500"/>
                                        <p:tgtEl>
                                          <p:spTgt spid="16441"/>
                                        </p:tgtEl>
                                      </p:cBhvr>
                                    </p:animEffect>
                                  </p:childTnLst>
                                </p:cTn>
                              </p:par>
                              <p:par>
                                <p:cTn id="28" presetID="3" presetClass="entr" presetSubtype="10" fill="hold" nodeType="withEffect">
                                  <p:stCondLst>
                                    <p:cond delay="0"/>
                                  </p:stCondLst>
                                  <p:childTnLst>
                                    <p:set>
                                      <p:cBhvr>
                                        <p:cTn id="29" dur="1" fill="hold">
                                          <p:stCondLst>
                                            <p:cond delay="0"/>
                                          </p:stCondLst>
                                        </p:cTn>
                                        <p:tgtEl>
                                          <p:spTgt spid="16444"/>
                                        </p:tgtEl>
                                        <p:attrNameLst>
                                          <p:attrName>style.visibility</p:attrName>
                                        </p:attrNameLst>
                                      </p:cBhvr>
                                      <p:to>
                                        <p:strVal val="visible"/>
                                      </p:to>
                                    </p:set>
                                    <p:animEffect transition="in" filter="blinds(horizontal)">
                                      <p:cBhvr>
                                        <p:cTn id="30" dur="500"/>
                                        <p:tgtEl>
                                          <p:spTgt spid="164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39" grpId="0" animBg="1"/>
      <p:bldP spid="16441" grpId="0" animBg="1"/>
      <p:bldP spid="16442" grpId="0"/>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a:t>Buffer Overflows</a:t>
            </a:r>
          </a:p>
        </p:txBody>
      </p:sp>
      <p:sp>
        <p:nvSpPr>
          <p:cNvPr id="47107" name="Rectangle 3"/>
          <p:cNvSpPr>
            <a:spLocks noGrp="1" noChangeArrowheads="1"/>
          </p:cNvSpPr>
          <p:nvPr>
            <p:ph idx="1"/>
          </p:nvPr>
        </p:nvSpPr>
        <p:spPr/>
        <p:txBody>
          <a:bodyPr/>
          <a:lstStyle/>
          <a:p>
            <a:r>
              <a:rPr lang="en-US" sz="2800" dirty="0">
                <a:solidFill>
                  <a:schemeClr val="accent2"/>
                </a:solidFill>
              </a:rPr>
              <a:t>Buffer</a:t>
            </a:r>
            <a:r>
              <a:rPr lang="en-US" sz="2800" dirty="0"/>
              <a:t>: memory used to store user input</a:t>
            </a:r>
            <a:br>
              <a:rPr lang="en-US" sz="2800" dirty="0"/>
            </a:br>
            <a:endParaRPr lang="en-US" sz="2800" dirty="0"/>
          </a:p>
          <a:p>
            <a:r>
              <a:rPr lang="en-US" sz="2800" dirty="0">
                <a:solidFill>
                  <a:schemeClr val="accent2"/>
                </a:solidFill>
              </a:rPr>
              <a:t>Buffer overflow</a:t>
            </a:r>
            <a:r>
              <a:rPr lang="en-US" sz="2800" dirty="0"/>
              <a:t>: a condition that occurs when more user input is provided than can fit in the buffer</a:t>
            </a:r>
          </a:p>
        </p:txBody>
      </p:sp>
      <p:pic>
        <p:nvPicPr>
          <p:cNvPr id="47108" name="Picture 4" descr="water-well-child-overflow"/>
          <p:cNvPicPr>
            <a:picLocks noChangeAspect="1" noChangeArrowheads="1"/>
          </p:cNvPicPr>
          <p:nvPr/>
        </p:nvPicPr>
        <p:blipFill>
          <a:blip r:embed="rId3"/>
          <a:srcRect/>
          <a:stretch>
            <a:fillRect/>
          </a:stretch>
        </p:blipFill>
        <p:spPr bwMode="auto">
          <a:xfrm>
            <a:off x="4400550" y="3276600"/>
            <a:ext cx="3481388" cy="2312988"/>
          </a:xfrm>
          <a:prstGeom prst="rect">
            <a:avLst/>
          </a:prstGeom>
          <a:noFill/>
          <a:ln w="9525">
            <a:noFill/>
            <a:miter lim="800000"/>
            <a:headEnd/>
            <a:tailEnd/>
          </a:ln>
        </p:spPr>
      </p:pic>
      <p:sp>
        <p:nvSpPr>
          <p:cNvPr id="5" name="Footer Placeholder 4"/>
          <p:cNvSpPr txBox="1">
            <a:spLocks/>
          </p:cNvSpPr>
          <p:nvPr/>
        </p:nvSpPr>
        <p:spPr bwMode="auto">
          <a:xfrm>
            <a:off x="838200" y="5469340"/>
            <a:ext cx="3048000" cy="777875"/>
          </a:xfrm>
          <a:prstGeom prst="rect">
            <a:avLst/>
          </a:prstGeom>
          <a:noFill/>
          <a:ln w="9525">
            <a:noFill/>
            <a:miter lim="800000"/>
            <a:headEnd/>
            <a:tailEnd/>
          </a:ln>
        </p:spPr>
        <p:txBody>
          <a:bodyPr anchor="ctr">
            <a:prstTxWarp prst="textNoShape">
              <a:avLst/>
            </a:prstTxWarp>
          </a:bodyPr>
          <a:lstStyle/>
          <a:p>
            <a:pPr algn="ctr"/>
            <a:r>
              <a:rPr lang="en-US" sz="1200" i="1" dirty="0" smtClean="0">
                <a:solidFill>
                  <a:srgbClr val="898989"/>
                </a:solidFill>
                <a:latin typeface="Calibri" charset="0"/>
              </a:rPr>
              <a:t>Example slide provided with the textbook: </a:t>
            </a:r>
            <a:r>
              <a:rPr lang="en-US" sz="1200" dirty="0" smtClean="0">
                <a:solidFill>
                  <a:srgbClr val="898989"/>
                </a:solidFill>
                <a:latin typeface="Calibri" charset="0"/>
              </a:rPr>
              <a:t>Foundations of Security: </a:t>
            </a:r>
            <a:r>
              <a:rPr lang="en-US" sz="1200" i="1" dirty="0" smtClean="0">
                <a:solidFill>
                  <a:srgbClr val="898989"/>
                </a:solidFill>
                <a:latin typeface="Calibri" charset="0"/>
              </a:rPr>
              <a:t>Neil </a:t>
            </a:r>
            <a:r>
              <a:rPr lang="en-US" sz="1200" i="1" dirty="0" err="1" smtClean="0">
                <a:solidFill>
                  <a:srgbClr val="898989"/>
                </a:solidFill>
                <a:latin typeface="Calibri" charset="0"/>
              </a:rPr>
              <a:t>Daswani</a:t>
            </a:r>
            <a:r>
              <a:rPr lang="en-US" sz="1200" i="1" dirty="0" smtClean="0">
                <a:solidFill>
                  <a:srgbClr val="898989"/>
                </a:solidFill>
                <a:latin typeface="Calibri" charset="0"/>
              </a:rPr>
              <a:t> et al.  </a:t>
            </a:r>
            <a:endParaRPr lang="en-US" sz="1200" dirty="0" smtClean="0">
              <a:solidFill>
                <a:srgbClr val="898989"/>
              </a:solidFill>
              <a:latin typeface="Calibri" charset="0"/>
            </a:endParaRPr>
          </a:p>
          <a:p>
            <a:pPr algn="ctr"/>
            <a:r>
              <a:rPr lang="en-US" sz="1200" dirty="0" smtClean="0">
                <a:solidFill>
                  <a:srgbClr val="898989"/>
                </a:solidFill>
                <a:latin typeface="Calibri" charset="0"/>
              </a:rPr>
              <a:t>©Neil </a:t>
            </a:r>
            <a:r>
              <a:rPr lang="en-US" sz="1200" dirty="0" err="1" smtClean="0">
                <a:solidFill>
                  <a:srgbClr val="898989"/>
                </a:solidFill>
                <a:latin typeface="Calibri" charset="0"/>
              </a:rPr>
              <a:t>Daswani</a:t>
            </a:r>
            <a:endParaRPr lang="en-US" sz="1200" dirty="0">
              <a:solidFill>
                <a:srgbClr val="898989"/>
              </a:solidFill>
              <a:latin typeface="Calibri" charset="0"/>
            </a:endParaRPr>
          </a:p>
        </p:txBody>
      </p:sp>
    </p:spTree>
    <p:extLst>
      <p:ext uri="{BB962C8B-B14F-4D97-AF65-F5344CB8AC3E}">
        <p14:creationId xmlns:p14="http://schemas.microsoft.com/office/powerpoint/2010/main" val="314752984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2"/>
          <p:cNvSpPr>
            <a:spLocks noGrp="1" noChangeArrowheads="1"/>
          </p:cNvSpPr>
          <p:nvPr>
            <p:ph type="title"/>
          </p:nvPr>
        </p:nvSpPr>
        <p:spPr/>
        <p:txBody>
          <a:bodyPr/>
          <a:lstStyle/>
          <a:p>
            <a:r>
              <a:rPr lang="en-US" dirty="0" smtClean="0"/>
              <a:t>Testing </a:t>
            </a:r>
            <a:r>
              <a:rPr lang="en-US" i="1" dirty="0" smtClean="0"/>
              <a:t>for </a:t>
            </a:r>
            <a:r>
              <a:rPr lang="en-US" dirty="0" smtClean="0"/>
              <a:t>emergent properties such as security. </a:t>
            </a:r>
            <a:endParaRPr lang="en-US" dirty="0" smtClean="0"/>
          </a:p>
        </p:txBody>
      </p:sp>
      <p:sp>
        <p:nvSpPr>
          <p:cNvPr id="6150" name="Rectangle 3"/>
          <p:cNvSpPr>
            <a:spLocks noGrp="1" noChangeArrowheads="1"/>
          </p:cNvSpPr>
          <p:nvPr>
            <p:ph idx="1"/>
          </p:nvPr>
        </p:nvSpPr>
        <p:spPr>
          <a:xfrm>
            <a:off x="0" y="1269463"/>
            <a:ext cx="8915400" cy="5226050"/>
          </a:xfrm>
        </p:spPr>
        <p:txBody>
          <a:bodyPr/>
          <a:lstStyle/>
          <a:p>
            <a:r>
              <a:rPr lang="en-US" sz="2000" dirty="0" smtClean="0"/>
              <a:t>Requires testing </a:t>
            </a:r>
            <a:r>
              <a:rPr lang="en-US" sz="2000" b="1" dirty="0" smtClean="0">
                <a:solidFill>
                  <a:srgbClr val="C00000"/>
                </a:solidFill>
              </a:rPr>
              <a:t>for</a:t>
            </a:r>
            <a:r>
              <a:rPr lang="en-US" sz="2000" dirty="0" smtClean="0"/>
              <a:t> security properties and not testing </a:t>
            </a:r>
            <a:r>
              <a:rPr lang="en-US" sz="2000" b="1" dirty="0" smtClean="0">
                <a:solidFill>
                  <a:srgbClr val="C00000"/>
                </a:solidFill>
              </a:rPr>
              <a:t>of </a:t>
            </a:r>
            <a:r>
              <a:rPr lang="en-US" sz="2000" dirty="0" smtClean="0"/>
              <a:t>security properties.</a:t>
            </a:r>
          </a:p>
          <a:p>
            <a:pPr lvl="1"/>
            <a:endParaRPr lang="en-US" sz="1800" dirty="0" smtClean="0"/>
          </a:p>
          <a:p>
            <a:pPr lvl="1"/>
            <a:r>
              <a:rPr lang="en-US" sz="1800" dirty="0" smtClean="0"/>
              <a:t>Testing </a:t>
            </a:r>
            <a:r>
              <a:rPr lang="en-US" sz="1800" i="1" dirty="0" smtClean="0">
                <a:solidFill>
                  <a:srgbClr val="C00000"/>
                </a:solidFill>
              </a:rPr>
              <a:t>of:</a:t>
            </a:r>
            <a:r>
              <a:rPr lang="en-US" sz="1800" dirty="0" smtClean="0">
                <a:solidFill>
                  <a:srgbClr val="C00000"/>
                </a:solidFill>
              </a:rPr>
              <a:t> </a:t>
            </a:r>
            <a:r>
              <a:rPr lang="en-US" sz="1800" dirty="0" smtClean="0"/>
              <a:t>this is simply regular testing. </a:t>
            </a:r>
            <a:endParaRPr lang="en-US" sz="1800" i="1" dirty="0" smtClean="0"/>
          </a:p>
          <a:p>
            <a:pPr lvl="2"/>
            <a:r>
              <a:rPr lang="en-US" sz="1400" b="1" dirty="0" smtClean="0">
                <a:solidFill>
                  <a:srgbClr val="C00000"/>
                </a:solidFill>
              </a:rPr>
              <a:t>E.g., testing if a login method works correctly.</a:t>
            </a:r>
          </a:p>
          <a:p>
            <a:pPr lvl="2"/>
            <a:r>
              <a:rPr lang="en-US" sz="1400" dirty="0" smtClean="0">
                <a:solidFill>
                  <a:srgbClr val="0000CC"/>
                </a:solidFill>
              </a:rPr>
              <a:t>Does the login method accept a user name and password? </a:t>
            </a:r>
          </a:p>
          <a:p>
            <a:pPr lvl="2"/>
            <a:r>
              <a:rPr lang="en-US" sz="1400" dirty="0" smtClean="0">
                <a:solidFill>
                  <a:srgbClr val="0000CC"/>
                </a:solidFill>
              </a:rPr>
              <a:t>Does the login method allow login if the password is correct? </a:t>
            </a:r>
          </a:p>
          <a:p>
            <a:pPr lvl="2"/>
            <a:r>
              <a:rPr lang="en-US" sz="1400" dirty="0" smtClean="0">
                <a:solidFill>
                  <a:srgbClr val="0000CC"/>
                </a:solidFill>
              </a:rPr>
              <a:t>Does it prevent login if the password is incorrect? </a:t>
            </a:r>
            <a:endParaRPr lang="en-US" sz="1400" dirty="0" smtClean="0">
              <a:solidFill>
                <a:srgbClr val="0000CC"/>
              </a:solidFill>
            </a:endParaRPr>
          </a:p>
          <a:p>
            <a:pPr marL="914400" lvl="2" indent="0">
              <a:buNone/>
            </a:pPr>
            <a:endParaRPr lang="en-US" sz="1400" dirty="0" smtClean="0"/>
          </a:p>
          <a:p>
            <a:pPr lvl="1"/>
            <a:r>
              <a:rPr lang="en-US" sz="1800" dirty="0" smtClean="0"/>
              <a:t>Testing </a:t>
            </a:r>
            <a:r>
              <a:rPr lang="en-US" sz="1800" i="1" dirty="0" smtClean="0">
                <a:solidFill>
                  <a:srgbClr val="C00000"/>
                </a:solidFill>
              </a:rPr>
              <a:t>for</a:t>
            </a:r>
            <a:r>
              <a:rPr lang="en-US" sz="1800" i="1" dirty="0" smtClean="0"/>
              <a:t>: </a:t>
            </a:r>
          </a:p>
          <a:p>
            <a:pPr lvl="2"/>
            <a:r>
              <a:rPr lang="en-US" sz="1400" b="1" dirty="0" smtClean="0">
                <a:solidFill>
                  <a:srgbClr val="C00000"/>
                </a:solidFill>
              </a:rPr>
              <a:t>E.g., testing if an a user with malicious intent can break the login method. </a:t>
            </a:r>
          </a:p>
          <a:p>
            <a:pPr lvl="2"/>
            <a:r>
              <a:rPr lang="en-US" sz="1400" dirty="0" smtClean="0">
                <a:solidFill>
                  <a:srgbClr val="0000CC"/>
                </a:solidFill>
              </a:rPr>
              <a:t>Is there any other way to login to the system besides this method?</a:t>
            </a:r>
          </a:p>
          <a:p>
            <a:pPr lvl="2"/>
            <a:r>
              <a:rPr lang="en-US" sz="1400" dirty="0" smtClean="0">
                <a:solidFill>
                  <a:srgbClr val="0000CC"/>
                </a:solidFill>
              </a:rPr>
              <a:t>Is there any way to crash this method?</a:t>
            </a:r>
          </a:p>
          <a:p>
            <a:pPr lvl="2"/>
            <a:r>
              <a:rPr lang="en-US" sz="1400" dirty="0" smtClean="0">
                <a:solidFill>
                  <a:srgbClr val="0000CC"/>
                </a:solidFill>
              </a:rPr>
              <a:t>Is there any way to crash the entire software using this method? </a:t>
            </a:r>
          </a:p>
          <a:p>
            <a:pPr lvl="2"/>
            <a:r>
              <a:rPr lang="en-US" sz="1400" dirty="0" smtClean="0">
                <a:solidFill>
                  <a:srgbClr val="0000CC"/>
                </a:solidFill>
              </a:rPr>
              <a:t>Is there any way to inject code of our choice using this method? </a:t>
            </a:r>
          </a:p>
          <a:p>
            <a:pPr marL="914400" lvl="2" indent="0">
              <a:buNone/>
            </a:pPr>
            <a:r>
              <a:rPr lang="en-US" sz="2000" b="1" dirty="0" smtClean="0">
                <a:solidFill>
                  <a:srgbClr val="0000CC"/>
                </a:solidFill>
              </a:rPr>
              <a:t>Turns out this is hard!</a:t>
            </a:r>
            <a:endParaRPr lang="en-US" sz="1400" b="1" dirty="0" smtClean="0">
              <a:solidFill>
                <a:srgbClr val="0000CC"/>
              </a:solidFill>
            </a:endParaRPr>
          </a:p>
          <a:p>
            <a:endParaRPr lang="en-US" sz="2000" dirty="0" smtClean="0"/>
          </a:p>
        </p:txBody>
      </p:sp>
      <p:sp>
        <p:nvSpPr>
          <p:cNvPr id="6146" name="Rectangle 2"/>
          <p:cNvSpPr>
            <a:spLocks noGrp="1" noChangeArrowheads="1"/>
          </p:cNvSpPr>
          <p:nvPr>
            <p:ph type="dt" sz="half"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r>
              <a:rPr lang="en-US" sz="900" b="0">
                <a:solidFill>
                  <a:schemeClr val="tx1"/>
                </a:solidFill>
                <a:latin typeface="Arial" charset="0"/>
              </a:rPr>
              <a:t>Introduction to Software Testing  (Ch 9.2)</a:t>
            </a:r>
          </a:p>
        </p:txBody>
      </p:sp>
      <p:sp>
        <p:nvSpPr>
          <p:cNvPr id="6147" name="Rectangle 3"/>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r>
              <a:rPr lang="en-US" sz="900" b="0" smtClean="0">
                <a:solidFill>
                  <a:schemeClr val="tx1"/>
                </a:solidFill>
                <a:latin typeface="Arial" charset="0"/>
              </a:rPr>
              <a:t>© Ammann &amp; Offutt</a:t>
            </a:r>
          </a:p>
        </p:txBody>
      </p:sp>
      <p:sp>
        <p:nvSpPr>
          <p:cNvPr id="6148" name="Rectangle 4"/>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fld id="{68F9F674-9F17-4CB8-B778-FDF0B54BEEEE}" type="slidenum">
              <a:rPr lang="en-US" sz="900" b="0" smtClean="0">
                <a:solidFill>
                  <a:schemeClr val="tx1"/>
                </a:solidFill>
                <a:latin typeface="Arial" charset="0"/>
              </a:rPr>
              <a:pPr/>
              <a:t>7</a:t>
            </a:fld>
            <a:endParaRPr lang="en-US" sz="900" b="0" smtClean="0">
              <a:solidFill>
                <a:schemeClr val="tx1"/>
              </a:solidFill>
              <a:latin typeface="Arial" charset="0"/>
            </a:endParaRPr>
          </a:p>
        </p:txBody>
      </p:sp>
      <p:sp>
        <p:nvSpPr>
          <p:cNvPr id="7" name="TextBox 6"/>
          <p:cNvSpPr txBox="1"/>
          <p:nvPr/>
        </p:nvSpPr>
        <p:spPr>
          <a:xfrm>
            <a:off x="195309" y="6187736"/>
            <a:ext cx="6928822" cy="307777"/>
          </a:xfrm>
          <a:prstGeom prst="rect">
            <a:avLst/>
          </a:prstGeom>
          <a:solidFill>
            <a:srgbClr val="FFC000"/>
          </a:solidFill>
        </p:spPr>
        <p:txBody>
          <a:bodyPr wrap="square" rtlCol="0">
            <a:spAutoFit/>
          </a:bodyPr>
          <a:lstStyle/>
          <a:p>
            <a:r>
              <a:rPr lang="en-US" sz="1400" dirty="0" smtClean="0">
                <a:solidFill>
                  <a:srgbClr val="C00000"/>
                </a:solidFill>
              </a:rPr>
              <a:t>Slides by Paul </a:t>
            </a:r>
            <a:r>
              <a:rPr lang="en-US" sz="1400" dirty="0" err="1" smtClean="0">
                <a:solidFill>
                  <a:srgbClr val="C00000"/>
                </a:solidFill>
              </a:rPr>
              <a:t>Ammann</a:t>
            </a:r>
            <a:r>
              <a:rPr lang="en-US" sz="1400" baseline="0" dirty="0" smtClean="0">
                <a:solidFill>
                  <a:srgbClr val="C00000"/>
                </a:solidFill>
              </a:rPr>
              <a:t> and Jeff Offutt with some </a:t>
            </a:r>
            <a:r>
              <a:rPr lang="en-US" sz="1400" baseline="0" dirty="0" err="1" smtClean="0">
                <a:solidFill>
                  <a:srgbClr val="C00000"/>
                </a:solidFill>
              </a:rPr>
              <a:t>modifcations</a:t>
            </a:r>
            <a:r>
              <a:rPr lang="en-US" sz="1400" baseline="0" dirty="0" smtClean="0">
                <a:solidFill>
                  <a:srgbClr val="C00000"/>
                </a:solidFill>
              </a:rPr>
              <a:t> by </a:t>
            </a:r>
            <a:r>
              <a:rPr lang="en-US" sz="1400" baseline="0" dirty="0" err="1" smtClean="0">
                <a:solidFill>
                  <a:srgbClr val="C00000"/>
                </a:solidFill>
              </a:rPr>
              <a:t>Prem</a:t>
            </a:r>
            <a:r>
              <a:rPr lang="en-US" sz="1400" baseline="0" dirty="0" smtClean="0">
                <a:solidFill>
                  <a:srgbClr val="C00000"/>
                </a:solidFill>
              </a:rPr>
              <a:t> Uppuluri.</a:t>
            </a:r>
            <a:endParaRPr lang="en-US" sz="1400" dirty="0">
              <a:solidFill>
                <a:srgbClr val="C00000"/>
              </a:solidFill>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2"/>
          <p:cNvSpPr>
            <a:spLocks noGrp="1" noChangeArrowheads="1"/>
          </p:cNvSpPr>
          <p:nvPr>
            <p:ph type="title"/>
          </p:nvPr>
        </p:nvSpPr>
        <p:spPr/>
        <p:txBody>
          <a:bodyPr/>
          <a:lstStyle/>
          <a:p>
            <a:r>
              <a:rPr lang="en-US" dirty="0" smtClean="0"/>
              <a:t>Why Emergent Properties Are </a:t>
            </a:r>
            <a:r>
              <a:rPr lang="en-US" dirty="0" smtClean="0"/>
              <a:t>Hard to</a:t>
            </a:r>
            <a:br>
              <a:rPr lang="en-US" dirty="0" smtClean="0"/>
            </a:br>
            <a:r>
              <a:rPr lang="en-US" dirty="0"/>
              <a:t>T</a:t>
            </a:r>
            <a:r>
              <a:rPr lang="en-US" dirty="0" smtClean="0"/>
              <a:t>est.</a:t>
            </a:r>
            <a:endParaRPr lang="en-US" dirty="0" smtClean="0"/>
          </a:p>
        </p:txBody>
      </p:sp>
      <p:sp>
        <p:nvSpPr>
          <p:cNvPr id="6150" name="Rectangle 3"/>
          <p:cNvSpPr>
            <a:spLocks noGrp="1" noChangeArrowheads="1"/>
          </p:cNvSpPr>
          <p:nvPr>
            <p:ph idx="1"/>
          </p:nvPr>
        </p:nvSpPr>
        <p:spPr>
          <a:xfrm>
            <a:off x="114300" y="1252538"/>
            <a:ext cx="8915400" cy="5226050"/>
          </a:xfrm>
        </p:spPr>
        <p:txBody>
          <a:bodyPr/>
          <a:lstStyle/>
          <a:p>
            <a:endParaRPr lang="en-US" sz="2400" dirty="0" smtClean="0"/>
          </a:p>
          <a:p>
            <a:r>
              <a:rPr lang="en-US" sz="2400" dirty="0" smtClean="0"/>
              <a:t>Fundamentally </a:t>
            </a:r>
            <a:r>
              <a:rPr lang="en-US" sz="2400" dirty="0" smtClean="0"/>
              <a:t>different than analyzing intended function</a:t>
            </a:r>
          </a:p>
          <a:p>
            <a:pPr lvl="1"/>
            <a:r>
              <a:rPr lang="en-US" sz="2000" dirty="0" smtClean="0"/>
              <a:t>Trying to show software lacks certain “features</a:t>
            </a:r>
            <a:r>
              <a:rPr lang="en-US" sz="2000" dirty="0" smtClean="0"/>
              <a:t>” is harder than testing existing features. </a:t>
            </a:r>
            <a:endParaRPr lang="en-US" sz="2000" dirty="0" smtClean="0"/>
          </a:p>
          <a:p>
            <a:pPr lvl="1"/>
            <a:r>
              <a:rPr lang="en-US" sz="2000" dirty="0" smtClean="0"/>
              <a:t>Security testing is about trying </a:t>
            </a:r>
            <a:r>
              <a:rPr lang="en-US" sz="2000" dirty="0" smtClean="0"/>
              <a:t>to show absence of certain behaviors</a:t>
            </a:r>
            <a:r>
              <a:rPr lang="en-US" sz="2000" dirty="0" smtClean="0"/>
              <a:t>.</a:t>
            </a:r>
          </a:p>
          <a:p>
            <a:pPr lvl="1"/>
            <a:r>
              <a:rPr lang="en-US" sz="2000" dirty="0" smtClean="0"/>
              <a:t>This </a:t>
            </a:r>
            <a:r>
              <a:rPr lang="en-US" sz="2000" dirty="0" smtClean="0"/>
              <a:t>is really hard! – </a:t>
            </a:r>
            <a:r>
              <a:rPr lang="en-US" sz="2000" u="sng" dirty="0" smtClean="0">
                <a:solidFill>
                  <a:srgbClr val="FF0000"/>
                </a:solidFill>
              </a:rPr>
              <a:t>needs an understanding of computer security</a:t>
            </a:r>
            <a:r>
              <a:rPr lang="en-US" sz="2000" dirty="0" smtClean="0"/>
              <a:t>.</a:t>
            </a:r>
          </a:p>
          <a:p>
            <a:pPr lvl="2"/>
            <a:r>
              <a:rPr lang="en-US" sz="1800" dirty="0" smtClean="0"/>
              <a:t>And sometimes infeasible. </a:t>
            </a:r>
          </a:p>
          <a:p>
            <a:pPr lvl="1"/>
            <a:r>
              <a:rPr lang="en-US" sz="2000" dirty="0" smtClean="0"/>
              <a:t>E.g., What if a software developer introduces a back-door?</a:t>
            </a:r>
          </a:p>
          <a:p>
            <a:pPr lvl="2"/>
            <a:r>
              <a:rPr lang="en-US" sz="1800" dirty="0" smtClean="0"/>
              <a:t>It is computationally infeasible to test for a back-door. </a:t>
            </a:r>
          </a:p>
          <a:p>
            <a:pPr lvl="2"/>
            <a:endParaRPr lang="en-US" sz="1800" dirty="0"/>
          </a:p>
          <a:p>
            <a:pPr lvl="2"/>
            <a:r>
              <a:rPr lang="en-US" sz="1800" dirty="0" smtClean="0"/>
              <a:t>Next: an example.</a:t>
            </a:r>
            <a:endParaRPr lang="en-US" sz="1800" dirty="0" smtClean="0"/>
          </a:p>
          <a:p>
            <a:endParaRPr lang="en-US" sz="1600" dirty="0" smtClean="0"/>
          </a:p>
        </p:txBody>
      </p:sp>
      <p:sp>
        <p:nvSpPr>
          <p:cNvPr id="6146" name="Rectangle 2"/>
          <p:cNvSpPr>
            <a:spLocks noGrp="1" noChangeArrowheads="1"/>
          </p:cNvSpPr>
          <p:nvPr>
            <p:ph type="dt" sz="half"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r>
              <a:rPr lang="en-US" sz="900" b="0">
                <a:solidFill>
                  <a:schemeClr val="tx1"/>
                </a:solidFill>
                <a:latin typeface="Arial" charset="0"/>
              </a:rPr>
              <a:t>Introduction to Software Testing  (Ch 9.2)</a:t>
            </a:r>
          </a:p>
        </p:txBody>
      </p:sp>
      <p:sp>
        <p:nvSpPr>
          <p:cNvPr id="6147" name="Rectangle 3"/>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r>
              <a:rPr lang="en-US" sz="900" b="0" smtClean="0">
                <a:solidFill>
                  <a:schemeClr val="tx1"/>
                </a:solidFill>
                <a:latin typeface="Arial" charset="0"/>
              </a:rPr>
              <a:t>© Ammann &amp; Offutt</a:t>
            </a:r>
          </a:p>
        </p:txBody>
      </p:sp>
      <p:sp>
        <p:nvSpPr>
          <p:cNvPr id="6148" name="Rectangle 4"/>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rgbClr val="FAFD00"/>
                </a:solidFill>
                <a:latin typeface="Times New Roman" pitchFamily="18" charset="0"/>
              </a:defRPr>
            </a:lvl1pPr>
            <a:lvl2pPr marL="742950" indent="-285750">
              <a:defRPr sz="2000" b="1">
                <a:solidFill>
                  <a:srgbClr val="FAFD00"/>
                </a:solidFill>
                <a:latin typeface="Times New Roman" pitchFamily="18" charset="0"/>
              </a:defRPr>
            </a:lvl2pPr>
            <a:lvl3pPr marL="1143000" indent="-228600">
              <a:defRPr sz="2000" b="1">
                <a:solidFill>
                  <a:srgbClr val="FAFD00"/>
                </a:solidFill>
                <a:latin typeface="Times New Roman" pitchFamily="18" charset="0"/>
              </a:defRPr>
            </a:lvl3pPr>
            <a:lvl4pPr marL="1600200" indent="-228600">
              <a:defRPr sz="2000" b="1">
                <a:solidFill>
                  <a:srgbClr val="FAFD00"/>
                </a:solidFill>
                <a:latin typeface="Times New Roman" pitchFamily="18" charset="0"/>
              </a:defRPr>
            </a:lvl4pPr>
            <a:lvl5pPr marL="2057400" indent="-228600">
              <a:defRPr sz="2000" b="1">
                <a:solidFill>
                  <a:srgbClr val="FAFD00"/>
                </a:solidFill>
                <a:latin typeface="Times New Roman" pitchFamily="18" charset="0"/>
              </a:defRPr>
            </a:lvl5pPr>
            <a:lvl6pPr marL="2514600" indent="-228600" eaLnBrk="0" fontAlgn="base" hangingPunct="0">
              <a:spcBef>
                <a:spcPct val="0"/>
              </a:spcBef>
              <a:spcAft>
                <a:spcPct val="0"/>
              </a:spcAft>
              <a:defRPr sz="2000" b="1">
                <a:solidFill>
                  <a:srgbClr val="FAFD00"/>
                </a:solidFill>
                <a:latin typeface="Times New Roman" pitchFamily="18" charset="0"/>
              </a:defRPr>
            </a:lvl6pPr>
            <a:lvl7pPr marL="2971800" indent="-228600" eaLnBrk="0" fontAlgn="base" hangingPunct="0">
              <a:spcBef>
                <a:spcPct val="0"/>
              </a:spcBef>
              <a:spcAft>
                <a:spcPct val="0"/>
              </a:spcAft>
              <a:defRPr sz="2000" b="1">
                <a:solidFill>
                  <a:srgbClr val="FAFD00"/>
                </a:solidFill>
                <a:latin typeface="Times New Roman" pitchFamily="18" charset="0"/>
              </a:defRPr>
            </a:lvl7pPr>
            <a:lvl8pPr marL="3429000" indent="-228600" eaLnBrk="0" fontAlgn="base" hangingPunct="0">
              <a:spcBef>
                <a:spcPct val="0"/>
              </a:spcBef>
              <a:spcAft>
                <a:spcPct val="0"/>
              </a:spcAft>
              <a:defRPr sz="2000" b="1">
                <a:solidFill>
                  <a:srgbClr val="FAFD00"/>
                </a:solidFill>
                <a:latin typeface="Times New Roman" pitchFamily="18" charset="0"/>
              </a:defRPr>
            </a:lvl8pPr>
            <a:lvl9pPr marL="3886200" indent="-228600" eaLnBrk="0" fontAlgn="base" hangingPunct="0">
              <a:spcBef>
                <a:spcPct val="0"/>
              </a:spcBef>
              <a:spcAft>
                <a:spcPct val="0"/>
              </a:spcAft>
              <a:defRPr sz="2000" b="1">
                <a:solidFill>
                  <a:srgbClr val="FAFD00"/>
                </a:solidFill>
                <a:latin typeface="Times New Roman" pitchFamily="18" charset="0"/>
              </a:defRPr>
            </a:lvl9pPr>
          </a:lstStyle>
          <a:p>
            <a:fld id="{68F9F674-9F17-4CB8-B778-FDF0B54BEEEE}" type="slidenum">
              <a:rPr lang="en-US" sz="900" b="0" smtClean="0">
                <a:solidFill>
                  <a:schemeClr val="tx1"/>
                </a:solidFill>
                <a:latin typeface="Arial" charset="0"/>
              </a:rPr>
              <a:pPr/>
              <a:t>8</a:t>
            </a:fld>
            <a:endParaRPr lang="en-US" sz="900" b="0" smtClean="0">
              <a:solidFill>
                <a:schemeClr val="tx1"/>
              </a:solidFill>
              <a:latin typeface="Arial" charset="0"/>
            </a:endParaRPr>
          </a:p>
        </p:txBody>
      </p:sp>
      <p:sp>
        <p:nvSpPr>
          <p:cNvPr id="7" name="TextBox 6"/>
          <p:cNvSpPr txBox="1"/>
          <p:nvPr/>
        </p:nvSpPr>
        <p:spPr>
          <a:xfrm>
            <a:off x="195309" y="6187736"/>
            <a:ext cx="6928822" cy="307777"/>
          </a:xfrm>
          <a:prstGeom prst="rect">
            <a:avLst/>
          </a:prstGeom>
          <a:solidFill>
            <a:srgbClr val="FFC000"/>
          </a:solidFill>
        </p:spPr>
        <p:txBody>
          <a:bodyPr wrap="square" rtlCol="0">
            <a:spAutoFit/>
          </a:bodyPr>
          <a:lstStyle/>
          <a:p>
            <a:r>
              <a:rPr lang="en-US" sz="1400" dirty="0" smtClean="0">
                <a:solidFill>
                  <a:srgbClr val="C00000"/>
                </a:solidFill>
              </a:rPr>
              <a:t>Slides by Paul </a:t>
            </a:r>
            <a:r>
              <a:rPr lang="en-US" sz="1400" dirty="0" err="1" smtClean="0">
                <a:solidFill>
                  <a:srgbClr val="C00000"/>
                </a:solidFill>
              </a:rPr>
              <a:t>Ammann</a:t>
            </a:r>
            <a:r>
              <a:rPr lang="en-US" sz="1400" baseline="0" dirty="0" smtClean="0">
                <a:solidFill>
                  <a:srgbClr val="C00000"/>
                </a:solidFill>
              </a:rPr>
              <a:t> and Jeff Offutt with some </a:t>
            </a:r>
            <a:r>
              <a:rPr lang="en-US" sz="1400" baseline="0" dirty="0" err="1" smtClean="0">
                <a:solidFill>
                  <a:srgbClr val="C00000"/>
                </a:solidFill>
              </a:rPr>
              <a:t>modifcations</a:t>
            </a:r>
            <a:r>
              <a:rPr lang="en-US" sz="1400" baseline="0" dirty="0" smtClean="0">
                <a:solidFill>
                  <a:srgbClr val="C00000"/>
                </a:solidFill>
              </a:rPr>
              <a:t> by </a:t>
            </a:r>
            <a:r>
              <a:rPr lang="en-US" sz="1400" baseline="0" dirty="0" err="1" smtClean="0">
                <a:solidFill>
                  <a:srgbClr val="C00000"/>
                </a:solidFill>
              </a:rPr>
              <a:t>Prem</a:t>
            </a:r>
            <a:r>
              <a:rPr lang="en-US" sz="1400" baseline="0" dirty="0" smtClean="0">
                <a:solidFill>
                  <a:srgbClr val="C00000"/>
                </a:solidFill>
              </a:rPr>
              <a:t> Uppuluri.</a:t>
            </a:r>
            <a:endParaRPr lang="en-US" sz="1400" dirty="0">
              <a:solidFill>
                <a:srgbClr val="C00000"/>
              </a:solidFill>
            </a:endParaRPr>
          </a:p>
        </p:txBody>
      </p:sp>
    </p:spTree>
    <p:extLst>
      <p:ext uri="{BB962C8B-B14F-4D97-AF65-F5344CB8AC3E}">
        <p14:creationId xmlns:p14="http://schemas.microsoft.com/office/powerpoint/2010/main" val="85196058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why emergent properties are hard to test.</a:t>
            </a:r>
            <a:endParaRPr lang="en-US" dirty="0"/>
          </a:p>
        </p:txBody>
      </p:sp>
      <p:sp>
        <p:nvSpPr>
          <p:cNvPr id="3" name="Content Placeholder 2"/>
          <p:cNvSpPr>
            <a:spLocks noGrp="1"/>
          </p:cNvSpPr>
          <p:nvPr>
            <p:ph idx="1"/>
          </p:nvPr>
        </p:nvSpPr>
        <p:spPr/>
        <p:txBody>
          <a:bodyPr/>
          <a:lstStyle/>
          <a:p>
            <a:endParaRPr lang="en-US" sz="2800" dirty="0" smtClean="0"/>
          </a:p>
          <a:p>
            <a:r>
              <a:rPr lang="en-US" sz="2800" dirty="0" smtClean="0"/>
              <a:t>Consider the login program:</a:t>
            </a:r>
          </a:p>
          <a:p>
            <a:pPr lvl="1"/>
            <a:r>
              <a:rPr lang="en-US" sz="2400" dirty="0" smtClean="0"/>
              <a:t>User types a </a:t>
            </a:r>
            <a:r>
              <a:rPr lang="en-US" sz="2400" dirty="0" smtClean="0">
                <a:solidFill>
                  <a:srgbClr val="FF0000"/>
                </a:solidFill>
              </a:rPr>
              <a:t>username </a:t>
            </a:r>
            <a:r>
              <a:rPr lang="en-US" sz="2400" dirty="0" smtClean="0"/>
              <a:t>and </a:t>
            </a:r>
            <a:r>
              <a:rPr lang="en-US" sz="2400" dirty="0" smtClean="0">
                <a:solidFill>
                  <a:srgbClr val="FF0000"/>
                </a:solidFill>
              </a:rPr>
              <a:t>password</a:t>
            </a:r>
          </a:p>
          <a:p>
            <a:pPr lvl="1"/>
            <a:r>
              <a:rPr lang="en-US" sz="2400" dirty="0" smtClean="0"/>
              <a:t>Now consider a backdoor: </a:t>
            </a:r>
          </a:p>
          <a:p>
            <a:pPr lvl="2"/>
            <a:r>
              <a:rPr lang="en-US" sz="2000" dirty="0" smtClean="0"/>
              <a:t>Developer (malicious intent/bad guy) creates a secret login feature – that allows him to login with:  </a:t>
            </a:r>
          </a:p>
          <a:p>
            <a:pPr lvl="3"/>
            <a:r>
              <a:rPr lang="en-US" sz="1800" dirty="0" smtClean="0"/>
              <a:t>username:     // blank</a:t>
            </a:r>
          </a:p>
          <a:p>
            <a:pPr lvl="3"/>
            <a:r>
              <a:rPr lang="en-US" sz="1800" dirty="0" smtClean="0"/>
              <a:t>Password; </a:t>
            </a:r>
            <a:r>
              <a:rPr lang="en-US" sz="1800" dirty="0" err="1" smtClean="0"/>
              <a:t>opensesame</a:t>
            </a:r>
            <a:r>
              <a:rPr lang="en-US" sz="1800" dirty="0" smtClean="0"/>
              <a:t>.</a:t>
            </a:r>
          </a:p>
          <a:p>
            <a:pPr lvl="1"/>
            <a:r>
              <a:rPr lang="en-US" sz="2400" dirty="0" smtClean="0"/>
              <a:t>How will you be able to test to see if such a backdoor exists or not? </a:t>
            </a:r>
          </a:p>
          <a:p>
            <a:pPr lvl="2"/>
            <a:r>
              <a:rPr lang="en-US" sz="2000" b="1" dirty="0" smtClean="0">
                <a:solidFill>
                  <a:srgbClr val="C00000"/>
                </a:solidFill>
              </a:rPr>
              <a:t>Running through all usernames/passwords is infeasible. </a:t>
            </a:r>
            <a:endParaRPr lang="en-US" sz="2000" b="1" dirty="0">
              <a:solidFill>
                <a:srgbClr val="C00000"/>
              </a:solidFill>
            </a:endParaRPr>
          </a:p>
        </p:txBody>
      </p:sp>
      <p:sp>
        <p:nvSpPr>
          <p:cNvPr id="5" name="Footer Placeholder 4"/>
          <p:cNvSpPr>
            <a:spLocks noGrp="1"/>
          </p:cNvSpPr>
          <p:nvPr>
            <p:ph type="ftr" sz="quarter" idx="11"/>
          </p:nvPr>
        </p:nvSpPr>
        <p:spPr/>
        <p:txBody>
          <a:bodyPr/>
          <a:lstStyle/>
          <a:p>
            <a:pPr>
              <a:defRPr/>
            </a:pPr>
            <a:r>
              <a:rPr lang="en-US" smtClean="0"/>
              <a:t>© Ammann &amp; Offutt</a:t>
            </a:r>
            <a:endParaRPr lang="en-US"/>
          </a:p>
        </p:txBody>
      </p:sp>
      <p:sp>
        <p:nvSpPr>
          <p:cNvPr id="6" name="Slide Number Placeholder 5"/>
          <p:cNvSpPr>
            <a:spLocks noGrp="1"/>
          </p:cNvSpPr>
          <p:nvPr>
            <p:ph type="sldNum" sz="quarter" idx="12"/>
          </p:nvPr>
        </p:nvSpPr>
        <p:spPr/>
        <p:txBody>
          <a:bodyPr/>
          <a:lstStyle/>
          <a:p>
            <a:pPr>
              <a:defRPr/>
            </a:pPr>
            <a:fld id="{5764BE1A-A700-44E2-B0A0-C457656B6684}" type="slidenum">
              <a:rPr lang="en-US" smtClean="0"/>
              <a:pPr>
                <a:defRPr/>
              </a:pPr>
              <a:t>9</a:t>
            </a:fld>
            <a:endParaRPr lang="en-US"/>
          </a:p>
        </p:txBody>
      </p:sp>
      <p:sp>
        <p:nvSpPr>
          <p:cNvPr id="7" name="TextBox 6"/>
          <p:cNvSpPr txBox="1"/>
          <p:nvPr/>
        </p:nvSpPr>
        <p:spPr>
          <a:xfrm>
            <a:off x="195309" y="6187736"/>
            <a:ext cx="6928822" cy="307777"/>
          </a:xfrm>
          <a:prstGeom prst="rect">
            <a:avLst/>
          </a:prstGeom>
          <a:solidFill>
            <a:srgbClr val="FFC000"/>
          </a:solidFill>
        </p:spPr>
        <p:txBody>
          <a:bodyPr wrap="square" rtlCol="0">
            <a:spAutoFit/>
          </a:bodyPr>
          <a:lstStyle/>
          <a:p>
            <a:r>
              <a:rPr lang="en-US" sz="1400" dirty="0" smtClean="0">
                <a:solidFill>
                  <a:srgbClr val="C00000"/>
                </a:solidFill>
              </a:rPr>
              <a:t>Slides by Paul </a:t>
            </a:r>
            <a:r>
              <a:rPr lang="en-US" sz="1400" dirty="0" err="1" smtClean="0">
                <a:solidFill>
                  <a:srgbClr val="C00000"/>
                </a:solidFill>
              </a:rPr>
              <a:t>Ammann</a:t>
            </a:r>
            <a:r>
              <a:rPr lang="en-US" sz="1400" baseline="0" dirty="0" smtClean="0">
                <a:solidFill>
                  <a:srgbClr val="C00000"/>
                </a:solidFill>
              </a:rPr>
              <a:t> and Jeff Offutt with some </a:t>
            </a:r>
            <a:r>
              <a:rPr lang="en-US" sz="1400" baseline="0" dirty="0" err="1" smtClean="0">
                <a:solidFill>
                  <a:srgbClr val="C00000"/>
                </a:solidFill>
              </a:rPr>
              <a:t>modifcations</a:t>
            </a:r>
            <a:r>
              <a:rPr lang="en-US" sz="1400" baseline="0" dirty="0" smtClean="0">
                <a:solidFill>
                  <a:srgbClr val="C00000"/>
                </a:solidFill>
              </a:rPr>
              <a:t> by </a:t>
            </a:r>
            <a:r>
              <a:rPr lang="en-US" sz="1400" baseline="0" dirty="0" err="1" smtClean="0">
                <a:solidFill>
                  <a:srgbClr val="C00000"/>
                </a:solidFill>
              </a:rPr>
              <a:t>Prem</a:t>
            </a:r>
            <a:r>
              <a:rPr lang="en-US" sz="1400" baseline="0" dirty="0" smtClean="0">
                <a:solidFill>
                  <a:srgbClr val="C00000"/>
                </a:solidFill>
              </a:rPr>
              <a:t> Uppuluri.</a:t>
            </a:r>
            <a:endParaRPr lang="en-US" sz="1400" dirty="0">
              <a:solidFill>
                <a:srgbClr val="C00000"/>
              </a:solidFill>
            </a:endParaRPr>
          </a:p>
        </p:txBody>
      </p:sp>
    </p:spTree>
    <p:extLst>
      <p:ext uri="{BB962C8B-B14F-4D97-AF65-F5344CB8AC3E}">
        <p14:creationId xmlns:p14="http://schemas.microsoft.com/office/powerpoint/2010/main" val="1361614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theme/theme1.xml><?xml version="1.0" encoding="utf-8"?>
<a:theme xmlns:a="http://schemas.openxmlformats.org/drawingml/2006/main" name="PremsSlides">
  <a:themeElements>
    <a:clrScheme name="PremsSlide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msSlides">
      <a:majorFont>
        <a:latin typeface="Comic Sans MS"/>
        <a:ea typeface="ＭＳ Ｐゴシック"/>
        <a:cs typeface=""/>
      </a:majorFont>
      <a:minorFont>
        <a:latin typeface="Comic Sans MS"/>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PremsSlide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msSlide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msSlide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msSlide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msSlide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msSlide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msSlides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msSlide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msSlide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msSlide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msSlide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msSlide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SecurityClassTemplate</Template>
  <TotalTime>336</TotalTime>
  <Pages>49</Pages>
  <Words>3461</Words>
  <Application>Microsoft Office PowerPoint</Application>
  <PresentationFormat>On-screen Show (4:3)</PresentationFormat>
  <Paragraphs>402</Paragraphs>
  <Slides>33</Slides>
  <Notes>15</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PremsSlides</vt:lpstr>
      <vt:lpstr>Based on Section 9.1  Challenges in Testing Software – Testing for Emergent Properties: Security</vt:lpstr>
      <vt:lpstr>Focus of the lecture</vt:lpstr>
      <vt:lpstr>Emergent Property Overview</vt:lpstr>
      <vt:lpstr>Example</vt:lpstr>
      <vt:lpstr>Another Example</vt:lpstr>
      <vt:lpstr>Buffer Overflows</vt:lpstr>
      <vt:lpstr>Testing for emergent properties such as security. </vt:lpstr>
      <vt:lpstr>Why Emergent Properties Are Hard to Test.</vt:lpstr>
      <vt:lpstr>Example: why emergent properties are hard to test.</vt:lpstr>
      <vt:lpstr>Why Emergent Properties Are Hard to test.</vt:lpstr>
      <vt:lpstr>High Level Steps</vt:lpstr>
      <vt:lpstr>Test Cases For Emergent Properties</vt:lpstr>
      <vt:lpstr>Example of a misuse case.</vt:lpstr>
      <vt:lpstr>Example of a misuse case.</vt:lpstr>
      <vt:lpstr>Example of a misuse case.</vt:lpstr>
      <vt:lpstr>Misuse case. </vt:lpstr>
      <vt:lpstr>Example of an exploit that takes advantage of an buffer overflow:  Slammer worm.</vt:lpstr>
      <vt:lpstr>Another example</vt:lpstr>
      <vt:lpstr>Misuse case</vt:lpstr>
      <vt:lpstr>Example: Domain knowledge : HTTP basics.</vt:lpstr>
      <vt:lpstr>HTTP basics</vt:lpstr>
      <vt:lpstr>HTTP basics</vt:lpstr>
      <vt:lpstr>Misuse case example</vt:lpstr>
      <vt:lpstr>Buy Pizza: order.html</vt:lpstr>
      <vt:lpstr>Confirm Order: confirm.cgi</vt:lpstr>
      <vt:lpstr>Confirm Order: View Source</vt:lpstr>
      <vt:lpstr>Price variable is not (really) hidden!</vt:lpstr>
      <vt:lpstr>Next…</vt:lpstr>
      <vt:lpstr>Attacker changes price!</vt:lpstr>
      <vt:lpstr>Save, reopen, and submit!</vt:lpstr>
      <vt:lpstr>Confirm Order: attack.html</vt:lpstr>
      <vt:lpstr>Here are a few other un-intended behavioral test cases. </vt:lpstr>
      <vt:lpstr>Summary</vt:lpstr>
    </vt:vector>
  </TitlesOfParts>
  <Company>George Mason Unviersity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SWE 637, Tools &amp; Process</dc:title>
  <dc:creator>Jeff Offutt</dc:creator>
  <cp:lastModifiedBy>DA228-E15955</cp:lastModifiedBy>
  <cp:revision>191</cp:revision>
  <cp:lastPrinted>1996-04-04T10:27:56Z</cp:lastPrinted>
  <dcterms:created xsi:type="dcterms:W3CDTF">1996-06-15T03:21:08Z</dcterms:created>
  <dcterms:modified xsi:type="dcterms:W3CDTF">2011-04-20T13:58:04Z</dcterms:modified>
</cp:coreProperties>
</file>